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ye" charset="1" panose="020E0803070500060000"/>
      <p:regular r:id="rId10"/>
    </p:embeddedFont>
    <p:embeddedFont>
      <p:font typeface="Open Sauce" charset="1" panose="00000500000000000000"/>
      <p:regular r:id="rId11"/>
    </p:embeddedFont>
    <p:embeddedFont>
      <p:font typeface="Open Sauce Bold" charset="1" panose="00000800000000000000"/>
      <p:regular r:id="rId12"/>
    </p:embeddedFont>
    <p:embeddedFont>
      <p:font typeface="Open Sauce Italics" charset="1" panose="00000500000000000000"/>
      <p:regular r:id="rId13"/>
    </p:embeddedFont>
    <p:embeddedFont>
      <p:font typeface="Open Sauce Bold Italics" charset="1" panose="00000800000000000000"/>
      <p:regular r:id="rId14"/>
    </p:embeddedFont>
    <p:embeddedFont>
      <p:font typeface="TT Hoves" charset="1" panose="02000003020000060003"/>
      <p:regular r:id="rId15"/>
    </p:embeddedFont>
    <p:embeddedFont>
      <p:font typeface="TT Hoves Bold" charset="1" panose="02000003020000060003"/>
      <p:regular r:id="rId16"/>
    </p:embeddedFont>
    <p:embeddedFont>
      <p:font typeface="TT Hoves Italics" charset="1" panose="02000003020000060003"/>
      <p:regular r:id="rId17"/>
    </p:embeddedFont>
    <p:embeddedFont>
      <p:font typeface="TT Hoves Bold Italics" charset="1" panose="02000003020000060003"/>
      <p:regular r:id="rId18"/>
    </p:embeddedFont>
    <p:embeddedFont>
      <p:font typeface="Helios" charset="1" panose="020B0504020202020204"/>
      <p:regular r:id="rId19"/>
    </p:embeddedFont>
    <p:embeddedFont>
      <p:font typeface="Helios Bold" charset="1" panose="020B0704020202020204"/>
      <p:regular r:id="rId20"/>
    </p:embeddedFont>
    <p:embeddedFont>
      <p:font typeface="Helios Italics" charset="1" panose="020B0503020202090204"/>
      <p:regular r:id="rId21"/>
    </p:embeddedFont>
    <p:embeddedFont>
      <p:font typeface="Helios Bold Italics" charset="1" panose="020B070302020209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3.fntdata"/><Relationship Id="rId18" Type="http://schemas.openxmlformats.org/officeDocument/2006/relationships/font" Target="fonts/font18.fntdata"/><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font" Target="fonts/font21.fntdata"/><Relationship Id="rId34" Type="http://schemas.openxmlformats.org/officeDocument/2006/relationships/slide" Target="slides/slide12.xml"/><Relationship Id="rId7" Type="http://schemas.openxmlformats.org/officeDocument/2006/relationships/font" Target="fonts/font7.fntdata"/><Relationship Id="rId16" Type="http://schemas.openxmlformats.org/officeDocument/2006/relationships/font" Target="fonts/font16.fntdata"/><Relationship Id="rId2" Type="http://schemas.openxmlformats.org/officeDocument/2006/relationships/presProps" Target="presProps.xml"/><Relationship Id="rId20" Type="http://schemas.openxmlformats.org/officeDocument/2006/relationships/font" Target="fonts/font20.fntdata"/><Relationship Id="rId29" Type="http://schemas.openxmlformats.org/officeDocument/2006/relationships/slide" Target="slides/slide7.xml"/><Relationship Id="rId41" Type="http://schemas.openxmlformats.org/officeDocument/2006/relationships/customXml" Target="../customXml/item2.xml"/><Relationship Id="rId1" Type="http://schemas.openxmlformats.org/officeDocument/2006/relationships/slideMaster" Target="slideMasters/slideMaster1.xml"/><Relationship Id="rId11" Type="http://schemas.openxmlformats.org/officeDocument/2006/relationships/font" Target="fonts/font11.fntdata"/><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6" Type="http://schemas.openxmlformats.org/officeDocument/2006/relationships/font" Target="fonts/font6.fntdata"/><Relationship Id="rId40" Type="http://schemas.openxmlformats.org/officeDocument/2006/relationships/customXml" Target="../customXml/item1.xml"/><Relationship Id="rId15" Type="http://schemas.openxmlformats.org/officeDocument/2006/relationships/font" Target="fonts/font15.fntdata"/><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5" Type="http://schemas.openxmlformats.org/officeDocument/2006/relationships/tableStyles" Target="tableStyles.xml"/><Relationship Id="rId10" Type="http://schemas.openxmlformats.org/officeDocument/2006/relationships/font" Target="fonts/font10.fntdata"/><Relationship Id="rId19" Type="http://schemas.openxmlformats.org/officeDocument/2006/relationships/font" Target="fonts/font19.fntdata"/><Relationship Id="rId31" Type="http://schemas.openxmlformats.org/officeDocument/2006/relationships/slide" Target="slides/slide9.xml"/><Relationship Id="rId14" Type="http://schemas.openxmlformats.org/officeDocument/2006/relationships/font" Target="fonts/font14.fntdata"/><Relationship Id="rId22" Type="http://schemas.openxmlformats.org/officeDocument/2006/relationships/font" Target="fonts/font22.fntdata"/><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 Type="http://schemas.openxmlformats.org/officeDocument/2006/relationships/theme" Target="theme/theme1.xml"/><Relationship Id="rId9" Type="http://schemas.openxmlformats.org/officeDocument/2006/relationships/font" Target="fonts/font9.fntdata"/><Relationship Id="rId8" Type="http://schemas.openxmlformats.org/officeDocument/2006/relationships/font" Target="fonts/font8.fntdata"/><Relationship Id="rId3" Type="http://schemas.openxmlformats.org/officeDocument/2006/relationships/viewProps" Target="viewProps.xml"/><Relationship Id="rId12" Type="http://schemas.openxmlformats.org/officeDocument/2006/relationships/font" Target="fonts/font12.fntdata"/><Relationship Id="rId17" Type="http://schemas.openxmlformats.org/officeDocument/2006/relationships/font" Target="fonts/font17.fntdata"/><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708610" y="-412494"/>
            <a:ext cx="18562305" cy="8555165"/>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FF8117"/>
            </a:solidFill>
          </p:spPr>
        </p:sp>
        <p:sp>
          <p:nvSpPr>
            <p:cNvPr name="TextBox 4" id="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9144000" y="2051466"/>
            <a:ext cx="12503082" cy="10287000"/>
            <a:chOff x="0" y="0"/>
            <a:chExt cx="6184570" cy="5088399"/>
          </a:xfrm>
        </p:grpSpPr>
        <p:sp>
          <p:nvSpPr>
            <p:cNvPr name="Freeform 6" id="6"/>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name="Freeform 7" id="7"/>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11745" t="0" r="-11745" b="0"/>
              </a:stretch>
            </a:blipFill>
          </p:spPr>
        </p:sp>
      </p:grpSp>
      <p:grpSp>
        <p:nvGrpSpPr>
          <p:cNvPr name="Group 8" id="8"/>
          <p:cNvGrpSpPr/>
          <p:nvPr/>
        </p:nvGrpSpPr>
        <p:grpSpPr>
          <a:xfrm rot="0">
            <a:off x="9006848" y="6804594"/>
            <a:ext cx="7555842" cy="3482406"/>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FF8117">
                <a:alpha val="80000"/>
              </a:srgbClr>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843582" y="2519622"/>
            <a:ext cx="15049656" cy="5257280"/>
          </a:xfrm>
          <a:prstGeom prst="rect">
            <a:avLst/>
          </a:prstGeom>
        </p:spPr>
        <p:txBody>
          <a:bodyPr anchor="t" rtlCol="false" tIns="0" lIns="0" bIns="0" rIns="0">
            <a:spAutoFit/>
          </a:bodyPr>
          <a:lstStyle/>
          <a:p>
            <a:pPr>
              <a:lnSpc>
                <a:spcPts val="13898"/>
              </a:lnSpc>
            </a:pPr>
            <a:r>
              <a:rPr lang="en-US" sz="11582">
                <a:solidFill>
                  <a:srgbClr val="FF8117"/>
                </a:solidFill>
                <a:latin typeface="TT Hoves Bold"/>
              </a:rPr>
              <a:t>CUSTOMER </a:t>
            </a:r>
          </a:p>
          <a:p>
            <a:pPr>
              <a:lnSpc>
                <a:spcPts val="13898"/>
              </a:lnSpc>
            </a:pPr>
            <a:r>
              <a:rPr lang="en-US" sz="11582">
                <a:solidFill>
                  <a:srgbClr val="FF8117"/>
                </a:solidFill>
                <a:latin typeface="TT Hoves Bold"/>
              </a:rPr>
              <a:t>CHURN PREDICTION PROJECT </a:t>
            </a:r>
          </a:p>
        </p:txBody>
      </p:sp>
      <p:sp>
        <p:nvSpPr>
          <p:cNvPr name="TextBox 12" id="12"/>
          <p:cNvSpPr txBox="true"/>
          <p:nvPr/>
        </p:nvSpPr>
        <p:spPr>
          <a:xfrm rot="0">
            <a:off x="13985346" y="689591"/>
            <a:ext cx="3815783" cy="602019"/>
          </a:xfrm>
          <a:prstGeom prst="rect">
            <a:avLst/>
          </a:prstGeom>
        </p:spPr>
        <p:txBody>
          <a:bodyPr anchor="t" rtlCol="false" tIns="0" lIns="0" bIns="0" rIns="0">
            <a:spAutoFit/>
          </a:bodyPr>
          <a:lstStyle/>
          <a:p>
            <a:pPr algn="just">
              <a:lnSpc>
                <a:spcPts val="4830"/>
              </a:lnSpc>
            </a:pPr>
            <a:r>
              <a:rPr lang="en-US" sz="3450">
                <a:solidFill>
                  <a:srgbClr val="FFFFFF"/>
                </a:solidFill>
                <a:latin typeface="Helios Bold"/>
              </a:rPr>
              <a:t>27TH JUNE 2023</a:t>
            </a:r>
          </a:p>
        </p:txBody>
      </p:sp>
      <p:sp>
        <p:nvSpPr>
          <p:cNvPr name="TextBox 13" id="13"/>
          <p:cNvSpPr txBox="true"/>
          <p:nvPr/>
        </p:nvSpPr>
        <p:spPr>
          <a:xfrm rot="0">
            <a:off x="411964" y="8165761"/>
            <a:ext cx="9314193" cy="760072"/>
          </a:xfrm>
          <a:prstGeom prst="rect">
            <a:avLst/>
          </a:prstGeom>
        </p:spPr>
        <p:txBody>
          <a:bodyPr anchor="t" rtlCol="false" tIns="0" lIns="0" bIns="0" rIns="0">
            <a:spAutoFit/>
          </a:bodyPr>
          <a:lstStyle/>
          <a:p>
            <a:pPr>
              <a:lnSpc>
                <a:spcPts val="6017"/>
              </a:lnSpc>
            </a:pPr>
            <a:r>
              <a:rPr lang="en-US" sz="5014">
                <a:solidFill>
                  <a:srgbClr val="FF8117"/>
                </a:solidFill>
                <a:latin typeface="TT Hoves Bold"/>
              </a:rPr>
              <a:t> (THE AZUBIAN CHALLENGE)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135001" y="497762"/>
          <a:ext cx="12566754" cy="7226421"/>
        </p:xfrm>
        <a:graphic>
          <a:graphicData uri="http://schemas.openxmlformats.org/drawingml/2006/table">
            <a:tbl>
              <a:tblPr/>
              <a:tblGrid>
                <a:gridCol w="12566754"/>
              </a:tblGrid>
              <a:tr h="3279574">
                <a:tc>
                  <a:txBody>
                    <a:bodyPr anchor="t" rtlCol="false"/>
                    <a:lstStyle/>
                    <a:p>
                      <a:pPr algn="l">
                        <a:lnSpc>
                          <a:spcPts val="3919"/>
                        </a:lnSpc>
                        <a:defRPr/>
                      </a:pPr>
                      <a:r>
                        <a:rPr lang="en-US" sz="2799">
                          <a:solidFill>
                            <a:srgbClr val="2A2E3A"/>
                          </a:solidFill>
                          <a:latin typeface="Helios Bold"/>
                        </a:rPr>
                        <a:t>From the EDA performed we realized that the data is imbalanced since the number of customers who aren't churning made up the majority of the dataset.</a:t>
                      </a:r>
                      <a:endParaRPr lang="en-US" sz="1100"/>
                    </a:p>
                    <a:p>
                      <a:pPr>
                        <a:lnSpc>
                          <a:spcPts val="3919"/>
                        </a:lnSpc>
                      </a:pPr>
                      <a:r>
                        <a:rPr lang="en-US" sz="2799">
                          <a:solidFill>
                            <a:srgbClr val="2A2E3A"/>
                          </a:solidFill>
                          <a:latin typeface="Helios Bold"/>
                        </a:rPr>
                        <a:t>In dealing with this issue:</a:t>
                      </a:r>
                    </a:p>
                  </a:txBody>
                  <a:tcPr marL="211594" marR="211594" marT="211594" marB="211594" anchor="b">
                    <a:lnL cmpd="sng" algn="ctr" cap="flat" w="0">
                      <a:solidFill>
                        <a:srgbClr val="EDECED"/>
                      </a:solidFill>
                      <a:prstDash val="solid"/>
                      <a:round/>
                      <a:headEnd type="none" w="med" len="med"/>
                      <a:tailEnd type="none" w="med" len="med"/>
                    </a:lnL>
                    <a:lnR cmpd="sng" algn="ctr" cap="flat" w="0">
                      <a:solidFill>
                        <a:srgbClr val="EDECED"/>
                      </a:solidFill>
                      <a:prstDash val="solid"/>
                      <a:round/>
                      <a:headEnd type="none" w="med" len="med"/>
                      <a:tailEnd type="none" w="med" len="med"/>
                    </a:lnR>
                    <a:lnT cmpd="sng" algn="ctr" cap="flat" w="0">
                      <a:solidFill>
                        <a:srgbClr val="EDECED"/>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973423">
                <a:tc>
                  <a:txBody>
                    <a:bodyPr anchor="t" rtlCol="false"/>
                    <a:lstStyle/>
                    <a:p>
                      <a:pPr algn="l" marL="539749" indent="-269875" lvl="1">
                        <a:lnSpc>
                          <a:spcPts val="3499"/>
                        </a:lnSpc>
                        <a:buFont typeface="Arial"/>
                        <a:buChar char="•"/>
                        <a:defRPr/>
                      </a:pPr>
                      <a:r>
                        <a:rPr lang="en-US" sz="2499">
                          <a:solidFill>
                            <a:srgbClr val="2A2E3A"/>
                          </a:solidFill>
                          <a:latin typeface="Helios Bold"/>
                        </a:rPr>
                        <a:t>The evaluation metrics  to be used is the Area Under Curve (AUC)</a:t>
                      </a:r>
                      <a:endParaRPr lang="en-US" sz="1100"/>
                    </a:p>
                  </a:txBody>
                  <a:tcPr marL="211594" marR="211594" marT="211594" marB="211594" anchor="b">
                    <a:lnL cmpd="sng" algn="ctr" cap="flat" w="0">
                      <a:solidFill>
                        <a:srgbClr val="EDECED"/>
                      </a:solidFill>
                      <a:prstDash val="solid"/>
                      <a:round/>
                      <a:headEnd type="none" w="med" len="med"/>
                      <a:tailEnd type="none" w="med" len="med"/>
                    </a:lnL>
                    <a:lnR cmpd="sng" algn="ctr" cap="flat" w="0">
                      <a:solidFill>
                        <a:srgbClr val="EDECED"/>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973423">
                <a:tc>
                  <a:txBody>
                    <a:bodyPr anchor="t" rtlCol="false"/>
                    <a:lstStyle/>
                    <a:p>
                      <a:pPr algn="l" marL="539749" indent="-269875" lvl="1">
                        <a:lnSpc>
                          <a:spcPts val="3499"/>
                        </a:lnSpc>
                        <a:buFont typeface="Arial"/>
                        <a:buChar char="•"/>
                        <a:defRPr/>
                      </a:pPr>
                      <a:r>
                        <a:rPr lang="en-US" sz="2499">
                          <a:solidFill>
                            <a:srgbClr val="2A2E3A"/>
                          </a:solidFill>
                          <a:latin typeface="Helios Bold"/>
                        </a:rPr>
                        <a:t>The type of machine learning algorithms that will be used are the Tree based models and other regression models.</a:t>
                      </a:r>
                      <a:endParaRPr lang="en-US" sz="1100"/>
                    </a:p>
                  </a:txBody>
                  <a:tcPr marL="211594" marR="211594" marT="211594" marB="211594" anchor="b">
                    <a:lnL cmpd="sng" algn="ctr" cap="flat" w="0">
                      <a:solidFill>
                        <a:srgbClr val="EDECED"/>
                      </a:solidFill>
                      <a:prstDash val="solid"/>
                      <a:round/>
                      <a:headEnd type="none" w="med" len="med"/>
                      <a:tailEnd type="none" w="med" len="med"/>
                    </a:lnL>
                    <a:lnR cmpd="sng" algn="ctr" cap="flat" w="0">
                      <a:solidFill>
                        <a:srgbClr val="EDECED"/>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0">
                      <a:solidFill>
                        <a:srgbClr val="EDECED"/>
                      </a:solidFill>
                      <a:prstDash val="solid"/>
                      <a:round/>
                      <a:headEnd type="none" w="med" len="med"/>
                      <a:tailEnd type="none" w="med" len="med"/>
                    </a:lnB>
                  </a:tcPr>
                </a:tc>
              </a:tr>
            </a:tbl>
          </a:graphicData>
        </a:graphic>
      </p:graphicFrame>
      <p:sp>
        <p:nvSpPr>
          <p:cNvPr name="Freeform 3" id="3"/>
          <p:cNvSpPr/>
          <p:nvPr/>
        </p:nvSpPr>
        <p:spPr>
          <a:xfrm flipH="false" flipV="false" rot="0">
            <a:off x="0" y="0"/>
            <a:ext cx="4477382" cy="10287000"/>
          </a:xfrm>
          <a:custGeom>
            <a:avLst/>
            <a:gdLst/>
            <a:ahLst/>
            <a:cxnLst/>
            <a:rect r="r" b="b" t="t" l="l"/>
            <a:pathLst>
              <a:path h="10287000" w="4477382">
                <a:moveTo>
                  <a:pt x="0" y="0"/>
                </a:moveTo>
                <a:lnTo>
                  <a:pt x="4477382" y="0"/>
                </a:lnTo>
                <a:lnTo>
                  <a:pt x="4477382" y="10287000"/>
                </a:lnTo>
                <a:lnTo>
                  <a:pt x="0" y="10287000"/>
                </a:lnTo>
                <a:lnTo>
                  <a:pt x="0" y="0"/>
                </a:lnTo>
                <a:close/>
              </a:path>
            </a:pathLst>
          </a:custGeom>
          <a:blipFill>
            <a:blip r:embed="rId2"/>
            <a:stretch>
              <a:fillRect l="-7478" t="0" r="-45691" b="0"/>
            </a:stretch>
          </a:blipFill>
        </p:spPr>
      </p:sp>
      <p:grpSp>
        <p:nvGrpSpPr>
          <p:cNvPr name="Group 4" id="4"/>
          <p:cNvGrpSpPr/>
          <p:nvPr/>
        </p:nvGrpSpPr>
        <p:grpSpPr>
          <a:xfrm rot="0">
            <a:off x="-1287623" y="9253538"/>
            <a:ext cx="5765006" cy="1038225"/>
            <a:chOff x="0" y="0"/>
            <a:chExt cx="7686674" cy="1384300"/>
          </a:xfrm>
        </p:grpSpPr>
        <p:grpSp>
          <p:nvGrpSpPr>
            <p:cNvPr name="Group 5" id="5"/>
            <p:cNvGrpSpPr/>
            <p:nvPr/>
          </p:nvGrpSpPr>
          <p:grpSpPr>
            <a:xfrm rot="0">
              <a:off x="0" y="0"/>
              <a:ext cx="7686674" cy="1384300"/>
              <a:chOff x="0" y="0"/>
              <a:chExt cx="1049690" cy="189040"/>
            </a:xfrm>
          </p:grpSpPr>
          <p:sp>
            <p:nvSpPr>
              <p:cNvPr name="Freeform 6" id="6"/>
              <p:cNvSpPr/>
              <p:nvPr/>
            </p:nvSpPr>
            <p:spPr>
              <a:xfrm flipH="false" flipV="false" rot="0">
                <a:off x="0" y="0"/>
                <a:ext cx="1049690" cy="189040"/>
              </a:xfrm>
              <a:custGeom>
                <a:avLst/>
                <a:gdLst/>
                <a:ahLst/>
                <a:cxnLst/>
                <a:rect r="r" b="b" t="t" l="l"/>
                <a:pathLst>
                  <a:path h="189040" w="1049690">
                    <a:moveTo>
                      <a:pt x="203200" y="0"/>
                    </a:moveTo>
                    <a:lnTo>
                      <a:pt x="846490" y="0"/>
                    </a:lnTo>
                    <a:lnTo>
                      <a:pt x="1049690" y="189040"/>
                    </a:lnTo>
                    <a:lnTo>
                      <a:pt x="0" y="189040"/>
                    </a:lnTo>
                    <a:lnTo>
                      <a:pt x="203200" y="0"/>
                    </a:lnTo>
                    <a:close/>
                  </a:path>
                </a:pathLst>
              </a:custGeom>
              <a:solidFill>
                <a:srgbClr val="FF8117"/>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3033168" y="475615"/>
              <a:ext cx="2698286" cy="404495"/>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Team Serene</a:t>
              </a:r>
            </a:p>
          </p:txBody>
        </p:sp>
      </p:grpSp>
      <p:grpSp>
        <p:nvGrpSpPr>
          <p:cNvPr name="Group 9" id="9"/>
          <p:cNvGrpSpPr/>
          <p:nvPr/>
        </p:nvGrpSpPr>
        <p:grpSpPr>
          <a:xfrm rot="0">
            <a:off x="5715723" y="171443"/>
            <a:ext cx="11405309" cy="2102503"/>
            <a:chOff x="0" y="0"/>
            <a:chExt cx="15207079" cy="2803338"/>
          </a:xfrm>
        </p:grpSpPr>
        <p:sp>
          <p:nvSpPr>
            <p:cNvPr name="TextBox 10" id="10"/>
            <p:cNvSpPr txBox="true"/>
            <p:nvPr/>
          </p:nvSpPr>
          <p:spPr>
            <a:xfrm rot="0">
              <a:off x="0" y="0"/>
              <a:ext cx="15207079" cy="1714500"/>
            </a:xfrm>
            <a:prstGeom prst="rect">
              <a:avLst/>
            </a:prstGeom>
          </p:spPr>
          <p:txBody>
            <a:bodyPr anchor="t" rtlCol="false" tIns="0" lIns="0" bIns="0" rIns="0">
              <a:spAutoFit/>
            </a:bodyPr>
            <a:lstStyle/>
            <a:p>
              <a:pPr>
                <a:lnSpc>
                  <a:spcPts val="10199"/>
                </a:lnSpc>
              </a:pPr>
              <a:r>
                <a:rPr lang="en-US" sz="8499">
                  <a:solidFill>
                    <a:srgbClr val="FF8117"/>
                  </a:solidFill>
                  <a:latin typeface="TT Hoves Bold"/>
                </a:rPr>
                <a:t>Insights Gathered</a:t>
              </a:r>
            </a:p>
          </p:txBody>
        </p:sp>
        <p:sp>
          <p:nvSpPr>
            <p:cNvPr name="TextBox 11" id="11"/>
            <p:cNvSpPr txBox="true"/>
            <p:nvPr/>
          </p:nvSpPr>
          <p:spPr>
            <a:xfrm rot="0">
              <a:off x="0" y="2042184"/>
              <a:ext cx="15207079" cy="761154"/>
            </a:xfrm>
            <a:prstGeom prst="rect">
              <a:avLst/>
            </a:prstGeom>
          </p:spPr>
          <p:txBody>
            <a:bodyPr anchor="t" rtlCol="false" tIns="0" lIns="0" bIns="0" rIns="0">
              <a:spAutoFit/>
            </a:bodyPr>
            <a:lstStyle/>
            <a:p>
              <a:pPr algn="l">
                <a:lnSpc>
                  <a:spcPts val="4759"/>
                </a:lnSpc>
              </a:pPr>
            </a:p>
          </p:txBody>
        </p:sp>
      </p:grpSp>
      <p:graphicFrame>
        <p:nvGraphicFramePr>
          <p:cNvPr name="Table 12" id="12"/>
          <p:cNvGraphicFramePr>
            <a:graphicFrameLocks noGrp="true"/>
          </p:cNvGraphicFramePr>
          <p:nvPr/>
        </p:nvGraphicFramePr>
        <p:xfrm>
          <a:off x="5444712" y="7724183"/>
          <a:ext cx="12843288" cy="1975805"/>
        </p:xfrm>
        <a:graphic>
          <a:graphicData uri="http://schemas.openxmlformats.org/drawingml/2006/table">
            <a:tbl>
              <a:tblPr/>
              <a:tblGrid>
                <a:gridCol w="12843288"/>
              </a:tblGrid>
              <a:tr h="1975805">
                <a:tc>
                  <a:txBody>
                    <a:bodyPr anchor="t" rtlCol="false"/>
                    <a:lstStyle/>
                    <a:p>
                      <a:pPr algn="l">
                        <a:lnSpc>
                          <a:spcPts val="3499"/>
                        </a:lnSpc>
                        <a:defRPr/>
                      </a:pPr>
                      <a:r>
                        <a:rPr lang="en-US" sz="2499">
                          <a:solidFill>
                            <a:srgbClr val="2A2E3A"/>
                          </a:solidFill>
                          <a:latin typeface="Helios Bold"/>
                        </a:rPr>
                        <a:t>It can be concluded from the hypothesis testing that there is a significant relationship between all the customer's charaterictics and the Churn which is the target feature except the MRG (a client who is going) column.</a:t>
                      </a:r>
                      <a:endParaRPr lang="en-US" sz="1100"/>
                    </a:p>
                  </a:txBody>
                  <a:tcPr marL="211594" marR="211594" marT="211594" marB="211594" anchor="b">
                    <a:lnL cmpd="sng" algn="ctr" cap="flat" w="0">
                      <a:solidFill>
                        <a:srgbClr val="EDECED"/>
                      </a:solidFill>
                      <a:prstDash val="solid"/>
                      <a:round/>
                      <a:headEnd type="none" w="med" len="med"/>
                      <a:tailEnd type="none" w="med" len="med"/>
                    </a:lnL>
                    <a:lnR cmpd="sng" algn="ctr" cap="flat" w="0">
                      <a:solidFill>
                        <a:srgbClr val="EDECED"/>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0">
                      <a:solidFill>
                        <a:srgbClr val="EDECED"/>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5760900" cy="10287000"/>
            <a:chOff x="0" y="0"/>
            <a:chExt cx="1517274" cy="2709333"/>
          </a:xfrm>
        </p:grpSpPr>
        <p:sp>
          <p:nvSpPr>
            <p:cNvPr name="Freeform 3" id="3"/>
            <p:cNvSpPr/>
            <p:nvPr/>
          </p:nvSpPr>
          <p:spPr>
            <a:xfrm flipH="false" flipV="false" rot="0">
              <a:off x="0" y="0"/>
              <a:ext cx="1517274" cy="2709333"/>
            </a:xfrm>
            <a:custGeom>
              <a:avLst/>
              <a:gdLst/>
              <a:ahLst/>
              <a:cxnLst/>
              <a:rect r="r" b="b" t="t" l="l"/>
              <a:pathLst>
                <a:path h="2709333" w="1517274">
                  <a:moveTo>
                    <a:pt x="0" y="0"/>
                  </a:moveTo>
                  <a:lnTo>
                    <a:pt x="1517274" y="0"/>
                  </a:lnTo>
                  <a:lnTo>
                    <a:pt x="1517274" y="2709333"/>
                  </a:lnTo>
                  <a:lnTo>
                    <a:pt x="0" y="2709333"/>
                  </a:lnTo>
                  <a:close/>
                </a:path>
              </a:pathLst>
            </a:custGeom>
            <a:solidFill>
              <a:srgbClr val="FF8117"/>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344201" y="780709"/>
            <a:ext cx="5416699" cy="2382815"/>
          </a:xfrm>
          <a:prstGeom prst="rect">
            <a:avLst/>
          </a:prstGeom>
        </p:spPr>
        <p:txBody>
          <a:bodyPr anchor="t" rtlCol="false" tIns="0" lIns="0" bIns="0" rIns="0">
            <a:spAutoFit/>
          </a:bodyPr>
          <a:lstStyle/>
          <a:p>
            <a:pPr algn="l">
              <a:lnSpc>
                <a:spcPts val="6254"/>
              </a:lnSpc>
            </a:pPr>
            <a:r>
              <a:rPr lang="en-US" sz="5211">
                <a:solidFill>
                  <a:srgbClr val="FFFFFF"/>
                </a:solidFill>
                <a:latin typeface="TT Hoves Bold"/>
              </a:rPr>
              <a:t>Feature Processing and Engineering</a:t>
            </a:r>
          </a:p>
        </p:txBody>
      </p:sp>
      <p:sp>
        <p:nvSpPr>
          <p:cNvPr name="TextBox 6" id="6"/>
          <p:cNvSpPr txBox="true"/>
          <p:nvPr/>
        </p:nvSpPr>
        <p:spPr>
          <a:xfrm rot="0">
            <a:off x="6203355" y="4188764"/>
            <a:ext cx="10890025" cy="5069536"/>
          </a:xfrm>
          <a:prstGeom prst="rect">
            <a:avLst/>
          </a:prstGeom>
        </p:spPr>
        <p:txBody>
          <a:bodyPr anchor="t" rtlCol="false" tIns="0" lIns="0" bIns="0" rIns="0">
            <a:spAutoFit/>
          </a:bodyPr>
          <a:lstStyle/>
          <a:p>
            <a:pPr>
              <a:lnSpc>
                <a:spcPts val="3681"/>
              </a:lnSpc>
            </a:pPr>
          </a:p>
          <a:p>
            <a:pPr>
              <a:lnSpc>
                <a:spcPts val="3681"/>
              </a:lnSpc>
            </a:pPr>
          </a:p>
          <a:p>
            <a:pPr>
              <a:lnSpc>
                <a:spcPts val="3681"/>
              </a:lnSpc>
            </a:pPr>
          </a:p>
          <a:p>
            <a:pPr>
              <a:lnSpc>
                <a:spcPts val="3681"/>
              </a:lnSpc>
            </a:pPr>
            <a:r>
              <a:rPr lang="en-US" sz="2629">
                <a:solidFill>
                  <a:srgbClr val="2D0705"/>
                </a:solidFill>
                <a:latin typeface="Helios"/>
              </a:rPr>
              <a:t> (</a:t>
            </a:r>
            <a:r>
              <a:rPr lang="en-US" sz="2629">
                <a:solidFill>
                  <a:srgbClr val="2D0705"/>
                </a:solidFill>
                <a:latin typeface="Helios Bold"/>
              </a:rPr>
              <a:t>Zone1 and Zone2 have missing values with percentages of 92.1 and 93.6 respectively. Since it's above 90%, they will be dropped. </a:t>
            </a:r>
          </a:p>
          <a:p>
            <a:pPr>
              <a:lnSpc>
                <a:spcPts val="3681"/>
              </a:lnSpc>
            </a:pPr>
            <a:r>
              <a:rPr lang="en-US" sz="2629">
                <a:solidFill>
                  <a:srgbClr val="2D0705"/>
                </a:solidFill>
                <a:latin typeface="Helios Bold"/>
              </a:rPr>
              <a:t>MRG (a client is going) column has just one value ('NO'). During the hypothesis testing, it was the only column that had no significant relationship with the Churn. It will be dropped too</a:t>
            </a:r>
            <a:r>
              <a:rPr lang="en-US" sz="2629">
                <a:solidFill>
                  <a:srgbClr val="2D0705"/>
                </a:solidFill>
                <a:latin typeface="Helios"/>
              </a:rPr>
              <a:t>.)</a:t>
            </a:r>
          </a:p>
          <a:p>
            <a:pPr marL="567771" indent="-283885" lvl="1">
              <a:lnSpc>
                <a:spcPts val="3681"/>
              </a:lnSpc>
              <a:buFont typeface="Arial"/>
              <a:buChar char="•"/>
            </a:pPr>
          </a:p>
          <a:p>
            <a:pPr>
              <a:lnSpc>
                <a:spcPts val="3681"/>
              </a:lnSpc>
            </a:pPr>
          </a:p>
          <a:p>
            <a:pPr>
              <a:lnSpc>
                <a:spcPts val="3681"/>
              </a:lnSpc>
            </a:pPr>
          </a:p>
        </p:txBody>
      </p:sp>
      <p:sp>
        <p:nvSpPr>
          <p:cNvPr name="TextBox 7" id="7"/>
          <p:cNvSpPr txBox="true"/>
          <p:nvPr/>
        </p:nvSpPr>
        <p:spPr>
          <a:xfrm rot="0">
            <a:off x="6203355" y="1720382"/>
            <a:ext cx="11367684" cy="3423118"/>
          </a:xfrm>
          <a:prstGeom prst="rect">
            <a:avLst/>
          </a:prstGeom>
        </p:spPr>
        <p:txBody>
          <a:bodyPr anchor="t" rtlCol="false" tIns="0" lIns="0" bIns="0" rIns="0">
            <a:spAutoFit/>
          </a:bodyPr>
          <a:lstStyle/>
          <a:p>
            <a:pPr algn="l">
              <a:lnSpc>
                <a:spcPts val="3884"/>
              </a:lnSpc>
            </a:pPr>
            <a:r>
              <a:rPr lang="en-US" sz="3237">
                <a:solidFill>
                  <a:srgbClr val="2D0705"/>
                </a:solidFill>
                <a:latin typeface="TT Hoves Bold"/>
              </a:rPr>
              <a:t>Feature engineering involves transforming the dataset into a format suitable for training a machine learning model. This includes handling missing values, scaling numerical features, and encoding categorical variables. Additionally, there may be the need to create new features or extract relevant information from existing ones to improve the model’s predictive power.</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966130" y="-6718277"/>
            <a:ext cx="18054087" cy="10088970"/>
            <a:chOff x="0" y="0"/>
            <a:chExt cx="452149" cy="252670"/>
          </a:xfrm>
        </p:grpSpPr>
        <p:sp>
          <p:nvSpPr>
            <p:cNvPr name="Freeform 3" id="3"/>
            <p:cNvSpPr/>
            <p:nvPr/>
          </p:nvSpPr>
          <p:spPr>
            <a:xfrm flipH="false" flipV="false" rot="0">
              <a:off x="0" y="0"/>
              <a:ext cx="452149" cy="252670"/>
            </a:xfrm>
            <a:custGeom>
              <a:avLst/>
              <a:gdLst/>
              <a:ahLst/>
              <a:cxnLst/>
              <a:rect r="r" b="b" t="t" l="l"/>
              <a:pathLst>
                <a:path h="252670" w="452149">
                  <a:moveTo>
                    <a:pt x="203200" y="0"/>
                  </a:moveTo>
                  <a:lnTo>
                    <a:pt x="248949" y="0"/>
                  </a:lnTo>
                  <a:lnTo>
                    <a:pt x="452149" y="252670"/>
                  </a:lnTo>
                  <a:lnTo>
                    <a:pt x="0" y="252670"/>
                  </a:lnTo>
                  <a:lnTo>
                    <a:pt x="203200" y="0"/>
                  </a:lnTo>
                  <a:close/>
                </a:path>
              </a:pathLst>
            </a:custGeom>
            <a:solidFill>
              <a:srgbClr val="E4E4E4"/>
            </a:solidFill>
          </p:spPr>
        </p:sp>
        <p:sp>
          <p:nvSpPr>
            <p:cNvPr name="TextBox 4" id="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4157561" y="0"/>
            <a:ext cx="14753038" cy="3370693"/>
            <a:chOff x="0" y="0"/>
            <a:chExt cx="819809" cy="187305"/>
          </a:xfrm>
        </p:grpSpPr>
        <p:sp>
          <p:nvSpPr>
            <p:cNvPr name="Freeform 6" id="6"/>
            <p:cNvSpPr/>
            <p:nvPr/>
          </p:nvSpPr>
          <p:spPr>
            <a:xfrm flipH="false" flipV="false" rot="0">
              <a:off x="0" y="0"/>
              <a:ext cx="819809" cy="187305"/>
            </a:xfrm>
            <a:custGeom>
              <a:avLst/>
              <a:gdLst/>
              <a:ahLst/>
              <a:cxnLst/>
              <a:rect r="r" b="b" t="t" l="l"/>
              <a:pathLst>
                <a:path h="187305" w="819809">
                  <a:moveTo>
                    <a:pt x="203200" y="0"/>
                  </a:moveTo>
                  <a:lnTo>
                    <a:pt x="616609" y="0"/>
                  </a:lnTo>
                  <a:lnTo>
                    <a:pt x="819809" y="187305"/>
                  </a:lnTo>
                  <a:lnTo>
                    <a:pt x="0" y="187305"/>
                  </a:lnTo>
                  <a:lnTo>
                    <a:pt x="203200" y="0"/>
                  </a:lnTo>
                  <a:close/>
                </a:path>
              </a:pathLst>
            </a:custGeom>
            <a:solidFill>
              <a:srgbClr val="FF8117"/>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577495" y="648813"/>
            <a:ext cx="7583418" cy="2063541"/>
          </a:xfrm>
          <a:prstGeom prst="rect">
            <a:avLst/>
          </a:prstGeom>
        </p:spPr>
        <p:txBody>
          <a:bodyPr anchor="t" rtlCol="false" tIns="0" lIns="0" bIns="0" rIns="0">
            <a:spAutoFit/>
          </a:bodyPr>
          <a:lstStyle/>
          <a:p>
            <a:pPr>
              <a:lnSpc>
                <a:spcPts val="8146"/>
              </a:lnSpc>
            </a:pPr>
            <a:r>
              <a:rPr lang="en-US" sz="6788">
                <a:solidFill>
                  <a:srgbClr val="FFFFFF"/>
                </a:solidFill>
                <a:latin typeface="TT Hoves Bold"/>
              </a:rPr>
              <a:t>Model Selection &amp; Development</a:t>
            </a:r>
          </a:p>
        </p:txBody>
      </p:sp>
      <p:sp>
        <p:nvSpPr>
          <p:cNvPr name="TextBox 9" id="9"/>
          <p:cNvSpPr txBox="true"/>
          <p:nvPr/>
        </p:nvSpPr>
        <p:spPr>
          <a:xfrm rot="0">
            <a:off x="577495" y="3791214"/>
            <a:ext cx="17123856" cy="2286142"/>
          </a:xfrm>
          <a:prstGeom prst="rect">
            <a:avLst/>
          </a:prstGeom>
        </p:spPr>
        <p:txBody>
          <a:bodyPr anchor="t" rtlCol="false" tIns="0" lIns="0" bIns="0" rIns="0">
            <a:spAutoFit/>
          </a:bodyPr>
          <a:lstStyle/>
          <a:p>
            <a:pPr marL="0" indent="0" lvl="0">
              <a:lnSpc>
                <a:spcPts val="3611"/>
              </a:lnSpc>
              <a:spcBef>
                <a:spcPct val="0"/>
              </a:spcBef>
            </a:pPr>
            <a:r>
              <a:rPr lang="en-US" sz="3009">
                <a:solidFill>
                  <a:srgbClr val="2A2E3A"/>
                </a:solidFill>
                <a:latin typeface="Helios Bold"/>
              </a:rPr>
              <a:t>In this Customer Churn Prediction Project, it is imperative to choose an appropriate machine learning algorithm. Since this Project is a classification Project, some common algorithms best for it include logistic regression, random forests, support vector machines, and gradient boosting algorithms. Different models need to be evaluated using suitable performance metrics (ROC_AUC) to determine which one performs best for this project.</a:t>
            </a:r>
          </a:p>
        </p:txBody>
      </p:sp>
      <p:sp>
        <p:nvSpPr>
          <p:cNvPr name="TextBox 10" id="10"/>
          <p:cNvSpPr txBox="true"/>
          <p:nvPr/>
        </p:nvSpPr>
        <p:spPr>
          <a:xfrm rot="0">
            <a:off x="1028700" y="907946"/>
            <a:ext cx="6681008" cy="415290"/>
          </a:xfrm>
          <a:prstGeom prst="rect">
            <a:avLst/>
          </a:prstGeom>
        </p:spPr>
        <p:txBody>
          <a:bodyPr anchor="t" rtlCol="false" tIns="0" lIns="0" bIns="0" rIns="0">
            <a:spAutoFit/>
          </a:bodyPr>
          <a:lstStyle/>
          <a:p>
            <a:pPr>
              <a:lnSpc>
                <a:spcPts val="3359"/>
              </a:lnSpc>
            </a:pPr>
          </a:p>
        </p:txBody>
      </p:sp>
      <p:grpSp>
        <p:nvGrpSpPr>
          <p:cNvPr name="Group 11" id="11"/>
          <p:cNvGrpSpPr/>
          <p:nvPr/>
        </p:nvGrpSpPr>
        <p:grpSpPr>
          <a:xfrm rot="0">
            <a:off x="13814230" y="9253538"/>
            <a:ext cx="5765006" cy="1038225"/>
            <a:chOff x="0" y="0"/>
            <a:chExt cx="7686674" cy="1384300"/>
          </a:xfrm>
        </p:grpSpPr>
        <p:grpSp>
          <p:nvGrpSpPr>
            <p:cNvPr name="Group 12" id="12"/>
            <p:cNvGrpSpPr/>
            <p:nvPr/>
          </p:nvGrpSpPr>
          <p:grpSpPr>
            <a:xfrm rot="0">
              <a:off x="0" y="0"/>
              <a:ext cx="7686674" cy="1384300"/>
              <a:chOff x="0" y="0"/>
              <a:chExt cx="1049690" cy="189040"/>
            </a:xfrm>
          </p:grpSpPr>
          <p:sp>
            <p:nvSpPr>
              <p:cNvPr name="Freeform 13" id="13"/>
              <p:cNvSpPr/>
              <p:nvPr/>
            </p:nvSpPr>
            <p:spPr>
              <a:xfrm flipH="false" flipV="false" rot="0">
                <a:off x="0" y="0"/>
                <a:ext cx="1049690" cy="189040"/>
              </a:xfrm>
              <a:custGeom>
                <a:avLst/>
                <a:gdLst/>
                <a:ahLst/>
                <a:cxnLst/>
                <a:rect r="r" b="b" t="t" l="l"/>
                <a:pathLst>
                  <a:path h="189040" w="1049690">
                    <a:moveTo>
                      <a:pt x="203200" y="0"/>
                    </a:moveTo>
                    <a:lnTo>
                      <a:pt x="846490" y="0"/>
                    </a:lnTo>
                    <a:lnTo>
                      <a:pt x="1049690" y="189040"/>
                    </a:lnTo>
                    <a:lnTo>
                      <a:pt x="0" y="189040"/>
                    </a:lnTo>
                    <a:lnTo>
                      <a:pt x="203200" y="0"/>
                    </a:lnTo>
                    <a:close/>
                  </a:path>
                </a:pathLst>
              </a:custGeom>
              <a:solidFill>
                <a:srgbClr val="FF8117"/>
              </a:solidFill>
            </p:spPr>
          </p:sp>
          <p:sp>
            <p:nvSpPr>
              <p:cNvPr name="TextBox 14" id="1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5" id="15"/>
            <p:cNvSpPr txBox="true"/>
            <p:nvPr/>
          </p:nvSpPr>
          <p:spPr>
            <a:xfrm rot="0">
              <a:off x="1942883" y="475615"/>
              <a:ext cx="2698286" cy="404495"/>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Team Serene</a:t>
              </a:r>
            </a:p>
          </p:txBody>
        </p:sp>
      </p:grpSp>
      <p:sp>
        <p:nvSpPr>
          <p:cNvPr name="TextBox 16" id="16"/>
          <p:cNvSpPr txBox="true"/>
          <p:nvPr/>
        </p:nvSpPr>
        <p:spPr>
          <a:xfrm rot="0">
            <a:off x="3882871" y="6345916"/>
            <a:ext cx="10513104" cy="3941084"/>
          </a:xfrm>
          <a:prstGeom prst="rect">
            <a:avLst/>
          </a:prstGeom>
        </p:spPr>
        <p:txBody>
          <a:bodyPr anchor="t" rtlCol="false" tIns="0" lIns="0" bIns="0" rIns="0">
            <a:spAutoFit/>
          </a:bodyPr>
          <a:lstStyle/>
          <a:p>
            <a:pPr>
              <a:lnSpc>
                <a:spcPts val="3898"/>
              </a:lnSpc>
            </a:pPr>
            <a:r>
              <a:rPr lang="en-US" sz="3248">
                <a:solidFill>
                  <a:srgbClr val="2A2E3A"/>
                </a:solidFill>
                <a:latin typeface="Helios Bold"/>
              </a:rPr>
              <a:t>Five (5) of these Algorithms were trained, evaluated and compared;</a:t>
            </a:r>
          </a:p>
          <a:p>
            <a:pPr marL="701370" indent="-350685" lvl="1">
              <a:lnSpc>
                <a:spcPts val="3898"/>
              </a:lnSpc>
              <a:buFont typeface="Arial"/>
              <a:buChar char="•"/>
            </a:pPr>
            <a:r>
              <a:rPr lang="en-US" sz="3248">
                <a:solidFill>
                  <a:srgbClr val="2A2E3A"/>
                </a:solidFill>
                <a:latin typeface="Helios Bold"/>
              </a:rPr>
              <a:t>Logistic Regression</a:t>
            </a:r>
          </a:p>
          <a:p>
            <a:pPr marL="701370" indent="-350685" lvl="1">
              <a:lnSpc>
                <a:spcPts val="3898"/>
              </a:lnSpc>
              <a:buFont typeface="Arial"/>
              <a:buChar char="•"/>
            </a:pPr>
            <a:r>
              <a:rPr lang="en-US" sz="3248">
                <a:solidFill>
                  <a:srgbClr val="2A2E3A"/>
                </a:solidFill>
                <a:latin typeface="Helios Bold"/>
              </a:rPr>
              <a:t>Random Forest Classifier</a:t>
            </a:r>
          </a:p>
          <a:p>
            <a:pPr marL="701370" indent="-350685" lvl="1">
              <a:lnSpc>
                <a:spcPts val="3898"/>
              </a:lnSpc>
              <a:buFont typeface="Arial"/>
              <a:buChar char="•"/>
            </a:pPr>
            <a:r>
              <a:rPr lang="en-US" sz="3248">
                <a:solidFill>
                  <a:srgbClr val="2A2E3A"/>
                </a:solidFill>
                <a:latin typeface="Helios Bold"/>
              </a:rPr>
              <a:t>Gradient Boosting Classifier</a:t>
            </a:r>
          </a:p>
          <a:p>
            <a:pPr marL="701370" indent="-350685" lvl="1">
              <a:lnSpc>
                <a:spcPts val="3898"/>
              </a:lnSpc>
              <a:buFont typeface="Arial"/>
              <a:buChar char="•"/>
            </a:pPr>
            <a:r>
              <a:rPr lang="en-US" sz="3248">
                <a:solidFill>
                  <a:srgbClr val="2A2E3A"/>
                </a:solidFill>
                <a:latin typeface="Helios Bold"/>
              </a:rPr>
              <a:t>K Nearest Neighbors</a:t>
            </a:r>
          </a:p>
          <a:p>
            <a:pPr marL="701370" indent="-350685" lvl="1">
              <a:lnSpc>
                <a:spcPts val="3898"/>
              </a:lnSpc>
              <a:buFont typeface="Arial"/>
              <a:buChar char="•"/>
            </a:pPr>
            <a:r>
              <a:rPr lang="en-US" sz="3248">
                <a:solidFill>
                  <a:srgbClr val="2A2E3A"/>
                </a:solidFill>
                <a:latin typeface="Helios Bold"/>
              </a:rPr>
              <a:t>Decision Tree Classifier</a:t>
            </a:r>
          </a:p>
          <a:p>
            <a:pPr marL="0" indent="0" lvl="0">
              <a:lnSpc>
                <a:spcPts val="389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4564615" y="-1325211"/>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FF8117"/>
            </a:solidFill>
          </p:spPr>
        </p:sp>
        <p:sp>
          <p:nvSpPr>
            <p:cNvPr name="TextBox 4" id="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365017" y="416499"/>
            <a:ext cx="15087310" cy="2861377"/>
            <a:chOff x="0" y="0"/>
            <a:chExt cx="20116414" cy="3815170"/>
          </a:xfrm>
        </p:grpSpPr>
        <p:sp>
          <p:nvSpPr>
            <p:cNvPr name="TextBox 6" id="6"/>
            <p:cNvSpPr txBox="true"/>
            <p:nvPr/>
          </p:nvSpPr>
          <p:spPr>
            <a:xfrm rot="0">
              <a:off x="0" y="0"/>
              <a:ext cx="20116414" cy="1714500"/>
            </a:xfrm>
            <a:prstGeom prst="rect">
              <a:avLst/>
            </a:prstGeom>
          </p:spPr>
          <p:txBody>
            <a:bodyPr anchor="t" rtlCol="false" tIns="0" lIns="0" bIns="0" rIns="0">
              <a:spAutoFit/>
            </a:bodyPr>
            <a:lstStyle/>
            <a:p>
              <a:pPr>
                <a:lnSpc>
                  <a:spcPts val="10199"/>
                </a:lnSpc>
              </a:pPr>
              <a:r>
                <a:rPr lang="en-US" sz="8499">
                  <a:solidFill>
                    <a:srgbClr val="FFFFFF"/>
                  </a:solidFill>
                  <a:latin typeface="TT Hoves Bold"/>
                </a:rPr>
                <a:t>HYPERPARAMETER TUNING</a:t>
              </a:r>
            </a:p>
          </p:txBody>
        </p:sp>
        <p:sp>
          <p:nvSpPr>
            <p:cNvPr name="TextBox 7" id="7"/>
            <p:cNvSpPr txBox="true"/>
            <p:nvPr/>
          </p:nvSpPr>
          <p:spPr>
            <a:xfrm rot="0">
              <a:off x="0" y="2017273"/>
              <a:ext cx="16245031" cy="1797896"/>
            </a:xfrm>
            <a:prstGeom prst="rect">
              <a:avLst/>
            </a:prstGeom>
          </p:spPr>
          <p:txBody>
            <a:bodyPr anchor="t" rtlCol="false" tIns="0" lIns="0" bIns="0" rIns="0">
              <a:spAutoFit/>
            </a:bodyPr>
            <a:lstStyle/>
            <a:p>
              <a:pPr algn="l">
                <a:lnSpc>
                  <a:spcPts val="3640"/>
                </a:lnSpc>
              </a:pPr>
              <a:r>
                <a:rPr lang="en-US" sz="2600">
                  <a:solidFill>
                    <a:srgbClr val="FFFFFF"/>
                  </a:solidFill>
                  <a:latin typeface="Helios"/>
                </a:rPr>
                <a:t>Hyperparameter tuning is important in machine learning models because they help to control their behavior and performance. Tuning these hyperparameters can significantly impact the model’s predictive power.</a:t>
              </a:r>
            </a:p>
          </p:txBody>
        </p:sp>
      </p:grpSp>
      <p:grpSp>
        <p:nvGrpSpPr>
          <p:cNvPr name="Group 8" id="8"/>
          <p:cNvGrpSpPr/>
          <p:nvPr/>
        </p:nvGrpSpPr>
        <p:grpSpPr>
          <a:xfrm rot="0">
            <a:off x="13814230" y="9253538"/>
            <a:ext cx="5765006" cy="1038225"/>
            <a:chOff x="0" y="0"/>
            <a:chExt cx="7686674" cy="1384300"/>
          </a:xfrm>
        </p:grpSpPr>
        <p:grpSp>
          <p:nvGrpSpPr>
            <p:cNvPr name="Group 9" id="9"/>
            <p:cNvGrpSpPr/>
            <p:nvPr/>
          </p:nvGrpSpPr>
          <p:grpSpPr>
            <a:xfrm rot="0">
              <a:off x="0" y="0"/>
              <a:ext cx="7686674" cy="1384300"/>
              <a:chOff x="0" y="0"/>
              <a:chExt cx="1049690" cy="189040"/>
            </a:xfrm>
          </p:grpSpPr>
          <p:sp>
            <p:nvSpPr>
              <p:cNvPr name="Freeform 10" id="10"/>
              <p:cNvSpPr/>
              <p:nvPr/>
            </p:nvSpPr>
            <p:spPr>
              <a:xfrm flipH="false" flipV="false" rot="0">
                <a:off x="0" y="0"/>
                <a:ext cx="1049690" cy="189040"/>
              </a:xfrm>
              <a:custGeom>
                <a:avLst/>
                <a:gdLst/>
                <a:ahLst/>
                <a:cxnLst/>
                <a:rect r="r" b="b" t="t" l="l"/>
                <a:pathLst>
                  <a:path h="189040" w="1049690">
                    <a:moveTo>
                      <a:pt x="203200" y="0"/>
                    </a:moveTo>
                    <a:lnTo>
                      <a:pt x="846490" y="0"/>
                    </a:lnTo>
                    <a:lnTo>
                      <a:pt x="1049690" y="189040"/>
                    </a:lnTo>
                    <a:lnTo>
                      <a:pt x="0" y="189040"/>
                    </a:lnTo>
                    <a:lnTo>
                      <a:pt x="203200" y="0"/>
                    </a:lnTo>
                    <a:close/>
                  </a:path>
                </a:pathLst>
              </a:custGeom>
              <a:solidFill>
                <a:srgbClr val="FF8117"/>
              </a:solidFill>
            </p:spPr>
          </p:sp>
          <p:sp>
            <p:nvSpPr>
              <p:cNvPr name="TextBox 11" id="11"/>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1942883" y="475615"/>
              <a:ext cx="2698286" cy="404495"/>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Team Serene</a:t>
              </a:r>
            </a:p>
          </p:txBody>
        </p:sp>
      </p:grpSp>
      <p:sp>
        <p:nvSpPr>
          <p:cNvPr name="TextBox 13" id="13"/>
          <p:cNvSpPr txBox="true"/>
          <p:nvPr/>
        </p:nvSpPr>
        <p:spPr>
          <a:xfrm rot="0">
            <a:off x="365017" y="5425929"/>
            <a:ext cx="16923866" cy="2440279"/>
          </a:xfrm>
          <a:prstGeom prst="rect">
            <a:avLst/>
          </a:prstGeom>
        </p:spPr>
        <p:txBody>
          <a:bodyPr anchor="t" rtlCol="false" tIns="0" lIns="0" bIns="0" rIns="0">
            <a:spAutoFit/>
          </a:bodyPr>
          <a:lstStyle/>
          <a:p>
            <a:pPr algn="ctr">
              <a:lnSpc>
                <a:spcPts val="6534"/>
              </a:lnSpc>
              <a:spcBef>
                <a:spcPct val="0"/>
              </a:spcBef>
            </a:pPr>
            <a:r>
              <a:rPr lang="en-US" sz="4667">
                <a:solidFill>
                  <a:srgbClr val="000000"/>
                </a:solidFill>
                <a:latin typeface="Helios"/>
              </a:rPr>
              <a:t>In performing hyperparameter tuning, the training data is divided into a set for training and a set for testing the hyperparameters, which is also known as the validation set.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8117"/>
        </a:solidFill>
      </p:bgPr>
    </p:bg>
    <p:spTree>
      <p:nvGrpSpPr>
        <p:cNvPr id="1" name=""/>
        <p:cNvGrpSpPr/>
        <p:nvPr/>
      </p:nvGrpSpPr>
      <p:grpSpPr>
        <a:xfrm>
          <a:off x="0" y="0"/>
          <a:ext cx="0" cy="0"/>
          <a:chOff x="0" y="0"/>
          <a:chExt cx="0" cy="0"/>
        </a:xfrm>
      </p:grpSpPr>
      <p:sp>
        <p:nvSpPr>
          <p:cNvPr name="Freeform 2" id="2"/>
          <p:cNvSpPr/>
          <p:nvPr/>
        </p:nvSpPr>
        <p:spPr>
          <a:xfrm flipH="false" flipV="false" rot="0">
            <a:off x="13420809" y="3508702"/>
            <a:ext cx="4360610" cy="1696736"/>
          </a:xfrm>
          <a:custGeom>
            <a:avLst/>
            <a:gdLst/>
            <a:ahLst/>
            <a:cxnLst/>
            <a:rect r="r" b="b" t="t" l="l"/>
            <a:pathLst>
              <a:path h="1696736" w="4360610">
                <a:moveTo>
                  <a:pt x="0" y="0"/>
                </a:moveTo>
                <a:lnTo>
                  <a:pt x="4360610" y="0"/>
                </a:lnTo>
                <a:lnTo>
                  <a:pt x="4360610" y="1696736"/>
                </a:lnTo>
                <a:lnTo>
                  <a:pt x="0" y="1696736"/>
                </a:lnTo>
                <a:lnTo>
                  <a:pt x="0" y="0"/>
                </a:lnTo>
                <a:close/>
              </a:path>
            </a:pathLst>
          </a:custGeom>
          <a:blipFill>
            <a:blip r:embed="rId2"/>
            <a:stretch>
              <a:fillRect l="0" t="0" r="0" b="0"/>
            </a:stretch>
          </a:blipFill>
        </p:spPr>
      </p:sp>
      <p:sp>
        <p:nvSpPr>
          <p:cNvPr name="Freeform 3" id="3"/>
          <p:cNvSpPr/>
          <p:nvPr/>
        </p:nvSpPr>
        <p:spPr>
          <a:xfrm flipH="false" flipV="false" rot="0">
            <a:off x="770015" y="-55220"/>
            <a:ext cx="12116734" cy="4298883"/>
          </a:xfrm>
          <a:custGeom>
            <a:avLst/>
            <a:gdLst/>
            <a:ahLst/>
            <a:cxnLst/>
            <a:rect r="r" b="b" t="t" l="l"/>
            <a:pathLst>
              <a:path h="4298883" w="12116734">
                <a:moveTo>
                  <a:pt x="0" y="0"/>
                </a:moveTo>
                <a:lnTo>
                  <a:pt x="12116735" y="0"/>
                </a:lnTo>
                <a:lnTo>
                  <a:pt x="12116735" y="4298883"/>
                </a:lnTo>
                <a:lnTo>
                  <a:pt x="0" y="4298883"/>
                </a:lnTo>
                <a:lnTo>
                  <a:pt x="0" y="0"/>
                </a:lnTo>
                <a:close/>
              </a:path>
            </a:pathLst>
          </a:custGeom>
          <a:blipFill>
            <a:blip r:embed="rId3"/>
            <a:stretch>
              <a:fillRect l="0" t="-4454" r="0" b="-16533"/>
            </a:stretch>
          </a:blipFill>
        </p:spPr>
      </p:sp>
      <p:sp>
        <p:nvSpPr>
          <p:cNvPr name="Freeform 4" id="4"/>
          <p:cNvSpPr/>
          <p:nvPr/>
        </p:nvSpPr>
        <p:spPr>
          <a:xfrm flipH="false" flipV="false" rot="0">
            <a:off x="770015" y="4243663"/>
            <a:ext cx="12116734" cy="6043337"/>
          </a:xfrm>
          <a:custGeom>
            <a:avLst/>
            <a:gdLst/>
            <a:ahLst/>
            <a:cxnLst/>
            <a:rect r="r" b="b" t="t" l="l"/>
            <a:pathLst>
              <a:path h="6043337" w="12116734">
                <a:moveTo>
                  <a:pt x="0" y="0"/>
                </a:moveTo>
                <a:lnTo>
                  <a:pt x="12116735" y="0"/>
                </a:lnTo>
                <a:lnTo>
                  <a:pt x="12116735" y="6043337"/>
                </a:lnTo>
                <a:lnTo>
                  <a:pt x="0" y="6043337"/>
                </a:lnTo>
                <a:lnTo>
                  <a:pt x="0" y="0"/>
                </a:lnTo>
                <a:close/>
              </a:path>
            </a:pathLst>
          </a:custGeom>
          <a:blipFill>
            <a:blip r:embed="rId4"/>
            <a:stretch>
              <a:fillRect l="-179" t="0" r="-179" b="-2247"/>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81146" y="1618431"/>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25046" t="0" r="-25046" b="0"/>
              </a:stretch>
            </a:blipFill>
          </p:spPr>
        </p:sp>
      </p:grpSp>
      <p:sp>
        <p:nvSpPr>
          <p:cNvPr name="TextBox 4" id="4"/>
          <p:cNvSpPr txBox="true"/>
          <p:nvPr/>
        </p:nvSpPr>
        <p:spPr>
          <a:xfrm rot="0">
            <a:off x="686440" y="589627"/>
            <a:ext cx="11323913" cy="1285875"/>
          </a:xfrm>
          <a:prstGeom prst="rect">
            <a:avLst/>
          </a:prstGeom>
        </p:spPr>
        <p:txBody>
          <a:bodyPr anchor="t" rtlCol="false" tIns="0" lIns="0" bIns="0" rIns="0">
            <a:spAutoFit/>
          </a:bodyPr>
          <a:lstStyle/>
          <a:p>
            <a:pPr>
              <a:lnSpc>
                <a:spcPts val="10199"/>
              </a:lnSpc>
            </a:pPr>
            <a:r>
              <a:rPr lang="en-US" sz="8499">
                <a:solidFill>
                  <a:srgbClr val="FF8117"/>
                </a:solidFill>
                <a:latin typeface="TT Hoves Bold"/>
              </a:rPr>
              <a:t>Connect with Team</a:t>
            </a:r>
          </a:p>
        </p:txBody>
      </p:sp>
      <p:sp>
        <p:nvSpPr>
          <p:cNvPr name="TextBox 5" id="5"/>
          <p:cNvSpPr txBox="true"/>
          <p:nvPr/>
        </p:nvSpPr>
        <p:spPr>
          <a:xfrm rot="0">
            <a:off x="378844" y="3539808"/>
            <a:ext cx="7376287" cy="523875"/>
          </a:xfrm>
          <a:prstGeom prst="rect">
            <a:avLst/>
          </a:prstGeom>
        </p:spPr>
        <p:txBody>
          <a:bodyPr anchor="t" rtlCol="false" tIns="0" lIns="0" bIns="0" rIns="0">
            <a:spAutoFit/>
          </a:bodyPr>
          <a:lstStyle/>
          <a:p>
            <a:pPr algn="l">
              <a:lnSpc>
                <a:spcPts val="4200"/>
              </a:lnSpc>
            </a:pPr>
            <a:r>
              <a:rPr lang="en-US" sz="3000">
                <a:solidFill>
                  <a:srgbClr val="2A2E3A"/>
                </a:solidFill>
                <a:latin typeface="Helios Bold"/>
              </a:rPr>
              <a:t>Tikue Zelete Eshete</a:t>
            </a:r>
          </a:p>
        </p:txBody>
      </p:sp>
      <p:sp>
        <p:nvSpPr>
          <p:cNvPr name="TextBox 6" id="6"/>
          <p:cNvSpPr txBox="true"/>
          <p:nvPr/>
        </p:nvSpPr>
        <p:spPr>
          <a:xfrm rot="0">
            <a:off x="7844288" y="3598030"/>
            <a:ext cx="8261918"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2A2E3A"/>
                </a:solidFill>
                <a:latin typeface="Helios Bold"/>
              </a:rPr>
              <a:t>https://www.linkedin.com/in/tikue-zeleke/</a:t>
            </a:r>
          </a:p>
        </p:txBody>
      </p:sp>
      <p:grpSp>
        <p:nvGrpSpPr>
          <p:cNvPr name="Group 7" id="7"/>
          <p:cNvGrpSpPr/>
          <p:nvPr/>
        </p:nvGrpSpPr>
        <p:grpSpPr>
          <a:xfrm rot="-10800000">
            <a:off x="14447117" y="0"/>
            <a:ext cx="7681766" cy="3540443"/>
            <a:chOff x="0" y="0"/>
            <a:chExt cx="406400" cy="187305"/>
          </a:xfrm>
        </p:grpSpPr>
        <p:sp>
          <p:nvSpPr>
            <p:cNvPr name="Freeform 8" id="8"/>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FF8117">
                <a:alpha val="80000"/>
              </a:srgbClr>
            </a:solidFill>
          </p:spPr>
        </p:sp>
        <p:sp>
          <p:nvSpPr>
            <p:cNvPr name="TextBox 9" id="9"/>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686440" y="1865977"/>
            <a:ext cx="7376287" cy="52387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2A2E3A"/>
                </a:solidFill>
                <a:latin typeface="Helios Bold"/>
              </a:rPr>
              <a:t>on our various LinkedIn Pages</a:t>
            </a:r>
          </a:p>
        </p:txBody>
      </p:sp>
      <p:sp>
        <p:nvSpPr>
          <p:cNvPr name="TextBox 11" id="11"/>
          <p:cNvSpPr txBox="true"/>
          <p:nvPr/>
        </p:nvSpPr>
        <p:spPr>
          <a:xfrm rot="0">
            <a:off x="468001" y="6897662"/>
            <a:ext cx="7376287" cy="523875"/>
          </a:xfrm>
          <a:prstGeom prst="rect">
            <a:avLst/>
          </a:prstGeom>
        </p:spPr>
        <p:txBody>
          <a:bodyPr anchor="t" rtlCol="false" tIns="0" lIns="0" bIns="0" rIns="0">
            <a:spAutoFit/>
          </a:bodyPr>
          <a:lstStyle/>
          <a:p>
            <a:pPr algn="l">
              <a:lnSpc>
                <a:spcPts val="4200"/>
              </a:lnSpc>
            </a:pPr>
            <a:r>
              <a:rPr lang="en-US" sz="3000">
                <a:solidFill>
                  <a:srgbClr val="2A2E3A"/>
                </a:solidFill>
                <a:latin typeface="Helios Bold"/>
              </a:rPr>
              <a:t>Florentia Teye</a:t>
            </a:r>
          </a:p>
        </p:txBody>
      </p:sp>
      <p:sp>
        <p:nvSpPr>
          <p:cNvPr name="TextBox 12" id="12"/>
          <p:cNvSpPr txBox="true"/>
          <p:nvPr/>
        </p:nvSpPr>
        <p:spPr>
          <a:xfrm rot="0">
            <a:off x="468001" y="4331537"/>
            <a:ext cx="7153229" cy="523793"/>
          </a:xfrm>
          <a:prstGeom prst="rect">
            <a:avLst/>
          </a:prstGeom>
        </p:spPr>
        <p:txBody>
          <a:bodyPr anchor="t" rtlCol="false" tIns="0" lIns="0" bIns="0" rIns="0">
            <a:spAutoFit/>
          </a:bodyPr>
          <a:lstStyle/>
          <a:p>
            <a:pPr algn="l">
              <a:lnSpc>
                <a:spcPts val="4204"/>
              </a:lnSpc>
            </a:pPr>
            <a:r>
              <a:rPr lang="en-US" sz="3003">
                <a:solidFill>
                  <a:srgbClr val="2A2E3A"/>
                </a:solidFill>
                <a:latin typeface="Helios Bold"/>
              </a:rPr>
              <a:t>Queensly Kyerewaa Acheampongmaa</a:t>
            </a:r>
          </a:p>
        </p:txBody>
      </p:sp>
      <p:sp>
        <p:nvSpPr>
          <p:cNvPr name="TextBox 13" id="13"/>
          <p:cNvSpPr txBox="true"/>
          <p:nvPr/>
        </p:nvSpPr>
        <p:spPr>
          <a:xfrm rot="0">
            <a:off x="468001" y="5214939"/>
            <a:ext cx="7376287" cy="523875"/>
          </a:xfrm>
          <a:prstGeom prst="rect">
            <a:avLst/>
          </a:prstGeom>
        </p:spPr>
        <p:txBody>
          <a:bodyPr anchor="t" rtlCol="false" tIns="0" lIns="0" bIns="0" rIns="0">
            <a:spAutoFit/>
          </a:bodyPr>
          <a:lstStyle/>
          <a:p>
            <a:pPr algn="l">
              <a:lnSpc>
                <a:spcPts val="4200"/>
              </a:lnSpc>
            </a:pPr>
            <a:r>
              <a:rPr lang="en-US" sz="3000">
                <a:solidFill>
                  <a:srgbClr val="2A2E3A"/>
                </a:solidFill>
                <a:latin typeface="Helios Bold"/>
              </a:rPr>
              <a:t>Edwin Muiga Mwangi</a:t>
            </a:r>
          </a:p>
        </p:txBody>
      </p:sp>
      <p:sp>
        <p:nvSpPr>
          <p:cNvPr name="TextBox 14" id="14"/>
          <p:cNvSpPr txBox="true"/>
          <p:nvPr/>
        </p:nvSpPr>
        <p:spPr>
          <a:xfrm rot="0">
            <a:off x="468001" y="6052504"/>
            <a:ext cx="7376287" cy="523875"/>
          </a:xfrm>
          <a:prstGeom prst="rect">
            <a:avLst/>
          </a:prstGeom>
        </p:spPr>
        <p:txBody>
          <a:bodyPr anchor="t" rtlCol="false" tIns="0" lIns="0" bIns="0" rIns="0">
            <a:spAutoFit/>
          </a:bodyPr>
          <a:lstStyle/>
          <a:p>
            <a:pPr algn="l">
              <a:lnSpc>
                <a:spcPts val="4200"/>
              </a:lnSpc>
            </a:pPr>
            <a:r>
              <a:rPr lang="en-US" sz="3000">
                <a:solidFill>
                  <a:srgbClr val="2A2E3A"/>
                </a:solidFill>
                <a:latin typeface="Helios Bold"/>
              </a:rPr>
              <a:t>Maryanne Munchai</a:t>
            </a:r>
          </a:p>
        </p:txBody>
      </p:sp>
      <p:sp>
        <p:nvSpPr>
          <p:cNvPr name="TextBox 15" id="15"/>
          <p:cNvSpPr txBox="true"/>
          <p:nvPr/>
        </p:nvSpPr>
        <p:spPr>
          <a:xfrm rot="0">
            <a:off x="7844288" y="4388605"/>
            <a:ext cx="11853199"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2A2E3A"/>
                </a:solidFill>
                <a:latin typeface="Helios Bold"/>
              </a:rPr>
              <a:t>linkedin.com/in/queensly-kyerewaa-acheampongmaa/</a:t>
            </a:r>
          </a:p>
        </p:txBody>
      </p:sp>
      <p:sp>
        <p:nvSpPr>
          <p:cNvPr name="TextBox 16" id="16"/>
          <p:cNvSpPr txBox="true"/>
          <p:nvPr/>
        </p:nvSpPr>
        <p:spPr>
          <a:xfrm rot="0">
            <a:off x="7844288" y="5195889"/>
            <a:ext cx="8454772"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2A2E3A"/>
                </a:solidFill>
                <a:latin typeface="Helios Bold"/>
              </a:rPr>
              <a:t>https://www.linkedin.com/in/edwin-mwangi/</a:t>
            </a:r>
          </a:p>
        </p:txBody>
      </p:sp>
      <p:sp>
        <p:nvSpPr>
          <p:cNvPr name="TextBox 17" id="17"/>
          <p:cNvSpPr txBox="true"/>
          <p:nvPr/>
        </p:nvSpPr>
        <p:spPr>
          <a:xfrm rot="0">
            <a:off x="7844288" y="6005514"/>
            <a:ext cx="8952534"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2A2E3A"/>
                </a:solidFill>
                <a:latin typeface="Helios Bold"/>
              </a:rPr>
              <a:t>https://www.linkedin.com/in/maryanne-muchai/</a:t>
            </a:r>
          </a:p>
        </p:txBody>
      </p:sp>
      <p:sp>
        <p:nvSpPr>
          <p:cNvPr name="TextBox 18" id="18"/>
          <p:cNvSpPr txBox="true"/>
          <p:nvPr/>
        </p:nvSpPr>
        <p:spPr>
          <a:xfrm rot="0">
            <a:off x="7844288" y="6957379"/>
            <a:ext cx="7735782" cy="438150"/>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2A2E3A"/>
                </a:solidFill>
                <a:latin typeface="Helios Bold"/>
              </a:rPr>
              <a:t>https://www.linkedin.com/in/florentia-teye/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604823" y="2295172"/>
            <a:ext cx="10490655" cy="5900311"/>
          </a:xfrm>
          <a:custGeom>
            <a:avLst/>
            <a:gdLst/>
            <a:ahLst/>
            <a:cxnLst/>
            <a:rect r="r" b="b" t="t" l="l"/>
            <a:pathLst>
              <a:path h="5900311" w="10490655">
                <a:moveTo>
                  <a:pt x="0" y="0"/>
                </a:moveTo>
                <a:lnTo>
                  <a:pt x="10490656" y="0"/>
                </a:lnTo>
                <a:lnTo>
                  <a:pt x="10490656" y="5900311"/>
                </a:lnTo>
                <a:lnTo>
                  <a:pt x="0" y="5900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82496" y="-2698038"/>
            <a:ext cx="12716284" cy="12716284"/>
          </a:xfrm>
          <a:custGeom>
            <a:avLst/>
            <a:gdLst/>
            <a:ahLst/>
            <a:cxnLst/>
            <a:rect r="r" b="b" t="t" l="l"/>
            <a:pathLst>
              <a:path h="12716284" w="12716284">
                <a:moveTo>
                  <a:pt x="0" y="0"/>
                </a:moveTo>
                <a:lnTo>
                  <a:pt x="12716283" y="0"/>
                </a:lnTo>
                <a:lnTo>
                  <a:pt x="12716283" y="12716283"/>
                </a:lnTo>
                <a:lnTo>
                  <a:pt x="0" y="12716283"/>
                </a:lnTo>
                <a:lnTo>
                  <a:pt x="0" y="0"/>
                </a:lnTo>
                <a:close/>
              </a:path>
            </a:pathLst>
          </a:custGeom>
          <a:blipFill>
            <a:blip r:embed="rId4"/>
            <a:stretch>
              <a:fillRect l="0" t="0" r="0" b="0"/>
            </a:stretch>
          </a:blipFill>
        </p:spPr>
      </p:sp>
      <p:sp>
        <p:nvSpPr>
          <p:cNvPr name="TextBox 4" id="4"/>
          <p:cNvSpPr txBox="true"/>
          <p:nvPr/>
        </p:nvSpPr>
        <p:spPr>
          <a:xfrm rot="0">
            <a:off x="5718237" y="757864"/>
            <a:ext cx="8506012" cy="1166236"/>
          </a:xfrm>
          <a:prstGeom prst="rect">
            <a:avLst/>
          </a:prstGeom>
        </p:spPr>
        <p:txBody>
          <a:bodyPr anchor="t" rtlCol="false" tIns="0" lIns="0" bIns="0" rIns="0">
            <a:spAutoFit/>
          </a:bodyPr>
          <a:lstStyle/>
          <a:p>
            <a:pPr algn="l">
              <a:lnSpc>
                <a:spcPts val="9182"/>
              </a:lnSpc>
            </a:pPr>
            <a:r>
              <a:rPr lang="en-US" sz="7652">
                <a:solidFill>
                  <a:srgbClr val="533F34"/>
                </a:solidFill>
                <a:latin typeface="TT Hoves Bold"/>
              </a:rPr>
              <a:t>SPECIAL THANKS</a:t>
            </a:r>
          </a:p>
        </p:txBody>
      </p:sp>
      <p:sp>
        <p:nvSpPr>
          <p:cNvPr name="TextBox 5" id="5"/>
          <p:cNvSpPr txBox="true"/>
          <p:nvPr/>
        </p:nvSpPr>
        <p:spPr>
          <a:xfrm rot="0">
            <a:off x="3379243" y="5573141"/>
            <a:ext cx="14529584" cy="4131436"/>
          </a:xfrm>
          <a:prstGeom prst="rect">
            <a:avLst/>
          </a:prstGeom>
        </p:spPr>
        <p:txBody>
          <a:bodyPr anchor="t" rtlCol="false" tIns="0" lIns="0" bIns="0" rIns="0">
            <a:spAutoFit/>
          </a:bodyPr>
          <a:lstStyle/>
          <a:p>
            <a:pPr algn="l">
              <a:lnSpc>
                <a:spcPts val="4699"/>
              </a:lnSpc>
            </a:pPr>
            <a:r>
              <a:rPr lang="en-US" sz="3916">
                <a:solidFill>
                  <a:srgbClr val="533F34"/>
                </a:solidFill>
                <a:latin typeface="TT Hoves Bold"/>
              </a:rPr>
              <a:t>A heartfelt gratitude to the entire team for the successful completion of this Course. Our special thanks to the Data Science for the great mentorship, guidance, and supervision provided by Teach Ops, highlighting their profound knowledge, insightful feedback, dedication to teaching and lasting impact we have had on our academic journey.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203995" y="2295172"/>
            <a:ext cx="10490655" cy="5900311"/>
          </a:xfrm>
          <a:custGeom>
            <a:avLst/>
            <a:gdLst/>
            <a:ahLst/>
            <a:cxnLst/>
            <a:rect r="r" b="b" t="t" l="l"/>
            <a:pathLst>
              <a:path h="5900311" w="10490655">
                <a:moveTo>
                  <a:pt x="0" y="0"/>
                </a:moveTo>
                <a:lnTo>
                  <a:pt x="10490656" y="0"/>
                </a:lnTo>
                <a:lnTo>
                  <a:pt x="10490656" y="5900311"/>
                </a:lnTo>
                <a:lnTo>
                  <a:pt x="0" y="5900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84523" y="3876644"/>
            <a:ext cx="12738421" cy="2524187"/>
          </a:xfrm>
          <a:prstGeom prst="rect">
            <a:avLst/>
          </a:prstGeom>
        </p:spPr>
        <p:txBody>
          <a:bodyPr anchor="t" rtlCol="false" tIns="0" lIns="0" bIns="0" rIns="0">
            <a:spAutoFit/>
          </a:bodyPr>
          <a:lstStyle/>
          <a:p>
            <a:pPr algn="l">
              <a:lnSpc>
                <a:spcPts val="19800"/>
              </a:lnSpc>
            </a:pPr>
            <a:r>
              <a:rPr lang="en-US" sz="16500">
                <a:solidFill>
                  <a:srgbClr val="FF8117"/>
                </a:solidFill>
                <a:latin typeface="TT Hoves 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87623" y="9253538"/>
            <a:ext cx="5765006" cy="1038225"/>
            <a:chOff x="0" y="0"/>
            <a:chExt cx="7686674" cy="1384300"/>
          </a:xfrm>
        </p:grpSpPr>
        <p:grpSp>
          <p:nvGrpSpPr>
            <p:cNvPr name="Group 3" id="3"/>
            <p:cNvGrpSpPr/>
            <p:nvPr/>
          </p:nvGrpSpPr>
          <p:grpSpPr>
            <a:xfrm rot="0">
              <a:off x="0" y="0"/>
              <a:ext cx="7686674" cy="1384300"/>
              <a:chOff x="0" y="0"/>
              <a:chExt cx="1049690" cy="189040"/>
            </a:xfrm>
          </p:grpSpPr>
          <p:sp>
            <p:nvSpPr>
              <p:cNvPr name="Freeform 4" id="4"/>
              <p:cNvSpPr/>
              <p:nvPr/>
            </p:nvSpPr>
            <p:spPr>
              <a:xfrm flipH="false" flipV="false" rot="0">
                <a:off x="0" y="0"/>
                <a:ext cx="1049690" cy="189040"/>
              </a:xfrm>
              <a:custGeom>
                <a:avLst/>
                <a:gdLst/>
                <a:ahLst/>
                <a:cxnLst/>
                <a:rect r="r" b="b" t="t" l="l"/>
                <a:pathLst>
                  <a:path h="189040" w="1049690">
                    <a:moveTo>
                      <a:pt x="203200" y="0"/>
                    </a:moveTo>
                    <a:lnTo>
                      <a:pt x="846490" y="0"/>
                    </a:lnTo>
                    <a:lnTo>
                      <a:pt x="1049690" y="189040"/>
                    </a:lnTo>
                    <a:lnTo>
                      <a:pt x="0" y="189040"/>
                    </a:lnTo>
                    <a:lnTo>
                      <a:pt x="203200" y="0"/>
                    </a:lnTo>
                    <a:close/>
                  </a:path>
                </a:pathLst>
              </a:custGeom>
              <a:solidFill>
                <a:srgbClr val="FF8117"/>
              </a:solidFill>
            </p:spPr>
          </p:sp>
          <p:sp>
            <p:nvSpPr>
              <p:cNvPr name="TextBox 5" id="5"/>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3033168" y="475615"/>
              <a:ext cx="2698286" cy="404495"/>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Team Serene</a:t>
              </a:r>
            </a:p>
          </p:txBody>
        </p:sp>
      </p:grpSp>
      <p:sp>
        <p:nvSpPr>
          <p:cNvPr name="TextBox 7" id="7"/>
          <p:cNvSpPr txBox="true"/>
          <p:nvPr/>
        </p:nvSpPr>
        <p:spPr>
          <a:xfrm rot="0">
            <a:off x="507224" y="1175380"/>
            <a:ext cx="7492250" cy="1523788"/>
          </a:xfrm>
          <a:prstGeom prst="rect">
            <a:avLst/>
          </a:prstGeom>
        </p:spPr>
        <p:txBody>
          <a:bodyPr anchor="t" rtlCol="false" tIns="0" lIns="0" bIns="0" rIns="0">
            <a:spAutoFit/>
          </a:bodyPr>
          <a:lstStyle/>
          <a:p>
            <a:pPr>
              <a:lnSpc>
                <a:spcPts val="12087"/>
              </a:lnSpc>
            </a:pPr>
            <a:r>
              <a:rPr lang="en-US" sz="10072">
                <a:solidFill>
                  <a:srgbClr val="FF8117"/>
                </a:solidFill>
                <a:latin typeface="TT Hoves Bold"/>
              </a:rPr>
              <a:t>Meet Team</a:t>
            </a:r>
          </a:p>
        </p:txBody>
      </p:sp>
      <p:sp>
        <p:nvSpPr>
          <p:cNvPr name="TextBox 8" id="8"/>
          <p:cNvSpPr txBox="true"/>
          <p:nvPr/>
        </p:nvSpPr>
        <p:spPr>
          <a:xfrm rot="0">
            <a:off x="507224" y="6250873"/>
            <a:ext cx="6369866" cy="1590541"/>
          </a:xfrm>
          <a:prstGeom prst="rect">
            <a:avLst/>
          </a:prstGeom>
        </p:spPr>
        <p:txBody>
          <a:bodyPr anchor="t" rtlCol="false" tIns="0" lIns="0" bIns="0" rIns="0">
            <a:spAutoFit/>
          </a:bodyPr>
          <a:lstStyle/>
          <a:p>
            <a:pPr algn="l">
              <a:lnSpc>
                <a:spcPts val="4207"/>
              </a:lnSpc>
            </a:pPr>
            <a:r>
              <a:rPr lang="en-US" sz="3005">
                <a:solidFill>
                  <a:srgbClr val="2A2E3A"/>
                </a:solidFill>
                <a:latin typeface="Helios Bold"/>
              </a:rPr>
              <a:t>A Team of Data Analytics Professionals who derive insights from Data to help Businesses</a:t>
            </a:r>
          </a:p>
        </p:txBody>
      </p:sp>
      <p:grpSp>
        <p:nvGrpSpPr>
          <p:cNvPr name="Group 9" id="9"/>
          <p:cNvGrpSpPr/>
          <p:nvPr/>
        </p:nvGrpSpPr>
        <p:grpSpPr>
          <a:xfrm rot="0">
            <a:off x="10280835" y="1451382"/>
            <a:ext cx="5734060" cy="971784"/>
            <a:chOff x="0" y="0"/>
            <a:chExt cx="7645413" cy="1295712"/>
          </a:xfrm>
        </p:grpSpPr>
        <p:sp>
          <p:nvSpPr>
            <p:cNvPr name="TextBox 10" id="10"/>
            <p:cNvSpPr txBox="true"/>
            <p:nvPr/>
          </p:nvSpPr>
          <p:spPr>
            <a:xfrm rot="0">
              <a:off x="0" y="-9525"/>
              <a:ext cx="7645413" cy="619125"/>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Helios Bold"/>
                </a:rPr>
                <a:t>Tikue Zelete Eshete</a:t>
              </a:r>
            </a:p>
          </p:txBody>
        </p:sp>
        <p:sp>
          <p:nvSpPr>
            <p:cNvPr name="TextBox 11" id="11"/>
            <p:cNvSpPr txBox="true"/>
            <p:nvPr/>
          </p:nvSpPr>
          <p:spPr>
            <a:xfrm rot="0">
              <a:off x="0" y="761042"/>
              <a:ext cx="7645413" cy="534670"/>
            </a:xfrm>
            <a:prstGeom prst="rect">
              <a:avLst/>
            </a:prstGeom>
          </p:spPr>
          <p:txBody>
            <a:bodyPr anchor="t" rtlCol="false" tIns="0" lIns="0" bIns="0" rIns="0">
              <a:spAutoFit/>
            </a:bodyPr>
            <a:lstStyle/>
            <a:p>
              <a:pPr>
                <a:lnSpc>
                  <a:spcPts val="3359"/>
                </a:lnSpc>
              </a:pPr>
              <a:r>
                <a:rPr lang="en-US" sz="2400">
                  <a:solidFill>
                    <a:srgbClr val="2A2E3A"/>
                  </a:solidFill>
                  <a:latin typeface="Helios"/>
                </a:rPr>
                <a:t>Data Analyitcs Professional (Team Lead)</a:t>
              </a:r>
            </a:p>
          </p:txBody>
        </p:sp>
      </p:grpSp>
      <p:grpSp>
        <p:nvGrpSpPr>
          <p:cNvPr name="Group 12" id="12"/>
          <p:cNvGrpSpPr/>
          <p:nvPr/>
        </p:nvGrpSpPr>
        <p:grpSpPr>
          <a:xfrm rot="0">
            <a:off x="10280835" y="3221270"/>
            <a:ext cx="7315829" cy="971784"/>
            <a:chOff x="0" y="0"/>
            <a:chExt cx="9754438" cy="1295712"/>
          </a:xfrm>
        </p:grpSpPr>
        <p:sp>
          <p:nvSpPr>
            <p:cNvPr name="TextBox 13" id="13"/>
            <p:cNvSpPr txBox="true"/>
            <p:nvPr/>
          </p:nvSpPr>
          <p:spPr>
            <a:xfrm rot="0">
              <a:off x="0" y="-9525"/>
              <a:ext cx="9754438" cy="619125"/>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Helios Bold"/>
                </a:rPr>
                <a:t>Queensly Kyerewaa Acheampongmaa</a:t>
              </a:r>
            </a:p>
          </p:txBody>
        </p:sp>
        <p:sp>
          <p:nvSpPr>
            <p:cNvPr name="TextBox 14" id="14"/>
            <p:cNvSpPr txBox="true"/>
            <p:nvPr/>
          </p:nvSpPr>
          <p:spPr>
            <a:xfrm rot="0">
              <a:off x="0" y="761042"/>
              <a:ext cx="9754438" cy="534670"/>
            </a:xfrm>
            <a:prstGeom prst="rect">
              <a:avLst/>
            </a:prstGeom>
          </p:spPr>
          <p:txBody>
            <a:bodyPr anchor="t" rtlCol="false" tIns="0" lIns="0" bIns="0" rIns="0">
              <a:spAutoFit/>
            </a:bodyPr>
            <a:lstStyle/>
            <a:p>
              <a:pPr>
                <a:lnSpc>
                  <a:spcPts val="3359"/>
                </a:lnSpc>
              </a:pPr>
              <a:r>
                <a:rPr lang="en-US" sz="2400">
                  <a:solidFill>
                    <a:srgbClr val="2A2E3A"/>
                  </a:solidFill>
                  <a:latin typeface="Helios"/>
                </a:rPr>
                <a:t>Data Analytics Professional (Member)</a:t>
              </a:r>
            </a:p>
          </p:txBody>
        </p:sp>
      </p:grpSp>
      <p:grpSp>
        <p:nvGrpSpPr>
          <p:cNvPr name="Group 15" id="15"/>
          <p:cNvGrpSpPr/>
          <p:nvPr/>
        </p:nvGrpSpPr>
        <p:grpSpPr>
          <a:xfrm rot="0">
            <a:off x="10280835" y="4907430"/>
            <a:ext cx="5208644" cy="971784"/>
            <a:chOff x="0" y="0"/>
            <a:chExt cx="6944859" cy="1295712"/>
          </a:xfrm>
        </p:grpSpPr>
        <p:sp>
          <p:nvSpPr>
            <p:cNvPr name="TextBox 16" id="16"/>
            <p:cNvSpPr txBox="true"/>
            <p:nvPr/>
          </p:nvSpPr>
          <p:spPr>
            <a:xfrm rot="0">
              <a:off x="0" y="-9525"/>
              <a:ext cx="6944859" cy="619125"/>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Helios Bold"/>
                </a:rPr>
                <a:t>Edwin Muiga Mwangi</a:t>
              </a:r>
            </a:p>
          </p:txBody>
        </p:sp>
        <p:sp>
          <p:nvSpPr>
            <p:cNvPr name="TextBox 17" id="17"/>
            <p:cNvSpPr txBox="true"/>
            <p:nvPr/>
          </p:nvSpPr>
          <p:spPr>
            <a:xfrm rot="0">
              <a:off x="0" y="761042"/>
              <a:ext cx="6944859" cy="534670"/>
            </a:xfrm>
            <a:prstGeom prst="rect">
              <a:avLst/>
            </a:prstGeom>
          </p:spPr>
          <p:txBody>
            <a:bodyPr anchor="t" rtlCol="false" tIns="0" lIns="0" bIns="0" rIns="0">
              <a:spAutoFit/>
            </a:bodyPr>
            <a:lstStyle/>
            <a:p>
              <a:pPr>
                <a:lnSpc>
                  <a:spcPts val="3359"/>
                </a:lnSpc>
              </a:pPr>
              <a:r>
                <a:rPr lang="en-US" sz="2400">
                  <a:solidFill>
                    <a:srgbClr val="2A2E3A"/>
                  </a:solidFill>
                  <a:latin typeface="Helios"/>
                </a:rPr>
                <a:t>Data Analyics Professional (Member)</a:t>
              </a:r>
            </a:p>
          </p:txBody>
        </p:sp>
      </p:grpSp>
      <p:grpSp>
        <p:nvGrpSpPr>
          <p:cNvPr name="Group 18" id="18"/>
          <p:cNvGrpSpPr/>
          <p:nvPr/>
        </p:nvGrpSpPr>
        <p:grpSpPr>
          <a:xfrm rot="0">
            <a:off x="10280835" y="6593589"/>
            <a:ext cx="5208644" cy="971784"/>
            <a:chOff x="0" y="0"/>
            <a:chExt cx="6944859" cy="1295712"/>
          </a:xfrm>
        </p:grpSpPr>
        <p:sp>
          <p:nvSpPr>
            <p:cNvPr name="TextBox 19" id="19"/>
            <p:cNvSpPr txBox="true"/>
            <p:nvPr/>
          </p:nvSpPr>
          <p:spPr>
            <a:xfrm rot="0">
              <a:off x="0" y="-9525"/>
              <a:ext cx="6944859" cy="619125"/>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Helios Bold"/>
                </a:rPr>
                <a:t>Maryanne Munchai</a:t>
              </a:r>
            </a:p>
          </p:txBody>
        </p:sp>
        <p:sp>
          <p:nvSpPr>
            <p:cNvPr name="TextBox 20" id="20"/>
            <p:cNvSpPr txBox="true"/>
            <p:nvPr/>
          </p:nvSpPr>
          <p:spPr>
            <a:xfrm rot="0">
              <a:off x="0" y="761042"/>
              <a:ext cx="6944859" cy="534670"/>
            </a:xfrm>
            <a:prstGeom prst="rect">
              <a:avLst/>
            </a:prstGeom>
          </p:spPr>
          <p:txBody>
            <a:bodyPr anchor="t" rtlCol="false" tIns="0" lIns="0" bIns="0" rIns="0">
              <a:spAutoFit/>
            </a:bodyPr>
            <a:lstStyle/>
            <a:p>
              <a:pPr>
                <a:lnSpc>
                  <a:spcPts val="3359"/>
                </a:lnSpc>
              </a:pPr>
              <a:r>
                <a:rPr lang="en-US" sz="2400">
                  <a:solidFill>
                    <a:srgbClr val="2A2E3A"/>
                  </a:solidFill>
                  <a:latin typeface="Helios"/>
                </a:rPr>
                <a:t>Data Analytics Professional (Member)</a:t>
              </a:r>
            </a:p>
          </p:txBody>
        </p:sp>
      </p:grpSp>
      <p:grpSp>
        <p:nvGrpSpPr>
          <p:cNvPr name="Group 21" id="21"/>
          <p:cNvGrpSpPr/>
          <p:nvPr/>
        </p:nvGrpSpPr>
        <p:grpSpPr>
          <a:xfrm rot="0">
            <a:off x="10280835" y="8281753"/>
            <a:ext cx="5208644" cy="971784"/>
            <a:chOff x="0" y="0"/>
            <a:chExt cx="6944859" cy="1295712"/>
          </a:xfrm>
        </p:grpSpPr>
        <p:sp>
          <p:nvSpPr>
            <p:cNvPr name="TextBox 22" id="22"/>
            <p:cNvSpPr txBox="true"/>
            <p:nvPr/>
          </p:nvSpPr>
          <p:spPr>
            <a:xfrm rot="0">
              <a:off x="0" y="-9525"/>
              <a:ext cx="6944859" cy="619125"/>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Helios Bold"/>
                </a:rPr>
                <a:t>Florentia Teye</a:t>
              </a:r>
            </a:p>
          </p:txBody>
        </p:sp>
        <p:sp>
          <p:nvSpPr>
            <p:cNvPr name="TextBox 23" id="23"/>
            <p:cNvSpPr txBox="true"/>
            <p:nvPr/>
          </p:nvSpPr>
          <p:spPr>
            <a:xfrm rot="0">
              <a:off x="0" y="761042"/>
              <a:ext cx="6944859" cy="534670"/>
            </a:xfrm>
            <a:prstGeom prst="rect">
              <a:avLst/>
            </a:prstGeom>
          </p:spPr>
          <p:txBody>
            <a:bodyPr anchor="t" rtlCol="false" tIns="0" lIns="0" bIns="0" rIns="0">
              <a:spAutoFit/>
            </a:bodyPr>
            <a:lstStyle/>
            <a:p>
              <a:pPr>
                <a:lnSpc>
                  <a:spcPts val="3359"/>
                </a:lnSpc>
              </a:pPr>
              <a:r>
                <a:rPr lang="en-US" sz="2400">
                  <a:solidFill>
                    <a:srgbClr val="2A2E3A"/>
                  </a:solidFill>
                  <a:latin typeface="Helios"/>
                </a:rPr>
                <a:t>Data Analytics Professional (Member)</a:t>
              </a:r>
            </a:p>
          </p:txBody>
        </p:sp>
      </p:grpSp>
      <p:sp>
        <p:nvSpPr>
          <p:cNvPr name="TextBox 24" id="24"/>
          <p:cNvSpPr txBox="true"/>
          <p:nvPr/>
        </p:nvSpPr>
        <p:spPr>
          <a:xfrm rot="0">
            <a:off x="-157956" y="3207141"/>
            <a:ext cx="9632148" cy="2405741"/>
          </a:xfrm>
          <a:prstGeom prst="rect">
            <a:avLst/>
          </a:prstGeom>
        </p:spPr>
        <p:txBody>
          <a:bodyPr anchor="t" rtlCol="false" tIns="0" lIns="0" bIns="0" rIns="0">
            <a:spAutoFit/>
          </a:bodyPr>
          <a:lstStyle/>
          <a:p>
            <a:pPr algn="ctr">
              <a:lnSpc>
                <a:spcPts val="18815"/>
              </a:lnSpc>
            </a:pPr>
            <a:r>
              <a:rPr lang="en-US" sz="16361">
                <a:solidFill>
                  <a:srgbClr val="FF8117"/>
                </a:solidFill>
                <a:latin typeface="Rye"/>
              </a:rPr>
              <a:t>SERENE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188300" cy="10287000"/>
          </a:xfrm>
          <a:custGeom>
            <a:avLst/>
            <a:gdLst/>
            <a:ahLst/>
            <a:cxnLst/>
            <a:rect r="r" b="b" t="t" l="l"/>
            <a:pathLst>
              <a:path h="10287000" w="6188300">
                <a:moveTo>
                  <a:pt x="0" y="0"/>
                </a:moveTo>
                <a:lnTo>
                  <a:pt x="6188300" y="0"/>
                </a:lnTo>
                <a:lnTo>
                  <a:pt x="6188300" y="10287000"/>
                </a:lnTo>
                <a:lnTo>
                  <a:pt x="0" y="10287000"/>
                </a:lnTo>
                <a:lnTo>
                  <a:pt x="0" y="0"/>
                </a:lnTo>
                <a:close/>
              </a:path>
            </a:pathLst>
          </a:custGeom>
          <a:blipFill>
            <a:blip r:embed="rId2"/>
            <a:stretch>
              <a:fillRect l="0" t="0" r="-10822" b="0"/>
            </a:stretch>
          </a:blipFill>
        </p:spPr>
      </p:sp>
      <p:grpSp>
        <p:nvGrpSpPr>
          <p:cNvPr name="Group 3" id="3"/>
          <p:cNvGrpSpPr/>
          <p:nvPr/>
        </p:nvGrpSpPr>
        <p:grpSpPr>
          <a:xfrm rot="-5400000">
            <a:off x="7177524" y="4297402"/>
            <a:ext cx="441833" cy="248852"/>
            <a:chOff x="0" y="0"/>
            <a:chExt cx="812800" cy="457791"/>
          </a:xfrm>
        </p:grpSpPr>
        <p:sp>
          <p:nvSpPr>
            <p:cNvPr name="Freeform 4" id="4"/>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FF8117"/>
            </a:solidFill>
          </p:spPr>
        </p:sp>
        <p:sp>
          <p:nvSpPr>
            <p:cNvPr name="TextBox 5" id="5"/>
            <p:cNvSpPr txBox="true"/>
            <p:nvPr/>
          </p:nvSpPr>
          <p:spPr>
            <a:xfrm>
              <a:off x="127000" y="41275"/>
              <a:ext cx="558800" cy="339725"/>
            </a:xfrm>
            <a:prstGeom prst="rect">
              <a:avLst/>
            </a:prstGeom>
          </p:spPr>
          <p:txBody>
            <a:bodyPr anchor="ctr" rtlCol="false" tIns="40667" lIns="40667" bIns="40667" rIns="40667"/>
            <a:lstStyle/>
            <a:p>
              <a:pPr algn="ctr">
                <a:lnSpc>
                  <a:spcPts val="140"/>
                </a:lnSpc>
              </a:pPr>
            </a:p>
          </p:txBody>
        </p:sp>
      </p:grpSp>
      <p:sp>
        <p:nvSpPr>
          <p:cNvPr name="TextBox 6" id="6"/>
          <p:cNvSpPr txBox="true"/>
          <p:nvPr/>
        </p:nvSpPr>
        <p:spPr>
          <a:xfrm rot="0">
            <a:off x="7982162" y="1955549"/>
            <a:ext cx="9277138" cy="2245363"/>
          </a:xfrm>
          <a:prstGeom prst="rect">
            <a:avLst/>
          </a:prstGeom>
        </p:spPr>
        <p:txBody>
          <a:bodyPr anchor="t" rtlCol="false" tIns="0" lIns="0" bIns="0" rIns="0">
            <a:spAutoFit/>
          </a:bodyPr>
          <a:lstStyle/>
          <a:p>
            <a:pPr>
              <a:lnSpc>
                <a:spcPts val="3589"/>
              </a:lnSpc>
            </a:pPr>
            <a:r>
              <a:rPr lang="en-US" sz="2564">
                <a:solidFill>
                  <a:srgbClr val="2A2E3A"/>
                </a:solidFill>
                <a:latin typeface="Helios"/>
              </a:rPr>
              <a:t>This Project is for an African telecommunications company that provides customers with airtime and mobile data bundles and the goal is to develop a machine learning model to predict the likelihood of each customer churning. </a:t>
            </a:r>
          </a:p>
          <a:p>
            <a:pPr>
              <a:lnSpc>
                <a:spcPts val="3589"/>
              </a:lnSpc>
            </a:pPr>
          </a:p>
        </p:txBody>
      </p:sp>
      <p:sp>
        <p:nvSpPr>
          <p:cNvPr name="TextBox 7" id="7"/>
          <p:cNvSpPr txBox="true"/>
          <p:nvPr/>
        </p:nvSpPr>
        <p:spPr>
          <a:xfrm rot="0">
            <a:off x="7954617" y="5571380"/>
            <a:ext cx="9505394" cy="3116195"/>
          </a:xfrm>
          <a:prstGeom prst="rect">
            <a:avLst/>
          </a:prstGeom>
        </p:spPr>
        <p:txBody>
          <a:bodyPr anchor="t" rtlCol="false" tIns="0" lIns="0" bIns="0" rIns="0">
            <a:spAutoFit/>
          </a:bodyPr>
          <a:lstStyle/>
          <a:p>
            <a:pPr>
              <a:lnSpc>
                <a:spcPts val="3591"/>
              </a:lnSpc>
            </a:pPr>
            <a:r>
              <a:rPr lang="en-US" sz="2565">
                <a:solidFill>
                  <a:srgbClr val="2A2E3A"/>
                </a:solidFill>
                <a:latin typeface="Helios"/>
              </a:rPr>
              <a:t>The importance of this project is to enable the  African  telecommunications company to proactively retain customers, enhance customer experience, gain a competitive edge, and ensure long-term business sustainability. It is important for companies to make data-driven decisions, improve customer retention strategies, and foster stronger relationships with their customer base.</a:t>
            </a:r>
          </a:p>
        </p:txBody>
      </p:sp>
      <p:grpSp>
        <p:nvGrpSpPr>
          <p:cNvPr name="Group 8" id="8"/>
          <p:cNvGrpSpPr/>
          <p:nvPr/>
        </p:nvGrpSpPr>
        <p:grpSpPr>
          <a:xfrm rot="-5400000">
            <a:off x="7153481" y="5739538"/>
            <a:ext cx="551923" cy="310858"/>
            <a:chOff x="0" y="0"/>
            <a:chExt cx="812800" cy="457791"/>
          </a:xfrm>
        </p:grpSpPr>
        <p:sp>
          <p:nvSpPr>
            <p:cNvPr name="Freeform 9" id="9"/>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FF8117"/>
            </a:solidFill>
          </p:spPr>
        </p:sp>
        <p:sp>
          <p:nvSpPr>
            <p:cNvPr name="TextBox 10" id="10"/>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grpSp>
        <p:nvGrpSpPr>
          <p:cNvPr name="Group 11" id="11"/>
          <p:cNvGrpSpPr/>
          <p:nvPr/>
        </p:nvGrpSpPr>
        <p:grpSpPr>
          <a:xfrm rot="0">
            <a:off x="13814230" y="9253538"/>
            <a:ext cx="5765006" cy="1038225"/>
            <a:chOff x="0" y="0"/>
            <a:chExt cx="7686674" cy="1384300"/>
          </a:xfrm>
        </p:grpSpPr>
        <p:grpSp>
          <p:nvGrpSpPr>
            <p:cNvPr name="Group 12" id="12"/>
            <p:cNvGrpSpPr/>
            <p:nvPr/>
          </p:nvGrpSpPr>
          <p:grpSpPr>
            <a:xfrm rot="0">
              <a:off x="0" y="0"/>
              <a:ext cx="7686674" cy="1384300"/>
              <a:chOff x="0" y="0"/>
              <a:chExt cx="1049690" cy="189040"/>
            </a:xfrm>
          </p:grpSpPr>
          <p:sp>
            <p:nvSpPr>
              <p:cNvPr name="Freeform 13" id="13"/>
              <p:cNvSpPr/>
              <p:nvPr/>
            </p:nvSpPr>
            <p:spPr>
              <a:xfrm flipH="false" flipV="false" rot="0">
                <a:off x="0" y="0"/>
                <a:ext cx="1049690" cy="189040"/>
              </a:xfrm>
              <a:custGeom>
                <a:avLst/>
                <a:gdLst/>
                <a:ahLst/>
                <a:cxnLst/>
                <a:rect r="r" b="b" t="t" l="l"/>
                <a:pathLst>
                  <a:path h="189040" w="1049690">
                    <a:moveTo>
                      <a:pt x="203200" y="0"/>
                    </a:moveTo>
                    <a:lnTo>
                      <a:pt x="846490" y="0"/>
                    </a:lnTo>
                    <a:lnTo>
                      <a:pt x="1049690" y="189040"/>
                    </a:lnTo>
                    <a:lnTo>
                      <a:pt x="0" y="189040"/>
                    </a:lnTo>
                    <a:lnTo>
                      <a:pt x="203200" y="0"/>
                    </a:lnTo>
                    <a:close/>
                  </a:path>
                </a:pathLst>
              </a:custGeom>
              <a:solidFill>
                <a:srgbClr val="FF8117"/>
              </a:solidFill>
            </p:spPr>
          </p:sp>
          <p:sp>
            <p:nvSpPr>
              <p:cNvPr name="TextBox 14" id="1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5" id="15"/>
            <p:cNvSpPr txBox="true"/>
            <p:nvPr/>
          </p:nvSpPr>
          <p:spPr>
            <a:xfrm rot="0">
              <a:off x="1942883" y="475615"/>
              <a:ext cx="2698286" cy="404495"/>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TEAM SERENE</a:t>
              </a:r>
            </a:p>
          </p:txBody>
        </p:sp>
      </p:grpSp>
      <p:sp>
        <p:nvSpPr>
          <p:cNvPr name="TextBox 16" id="16"/>
          <p:cNvSpPr txBox="true"/>
          <p:nvPr/>
        </p:nvSpPr>
        <p:spPr>
          <a:xfrm rot="0">
            <a:off x="7429443" y="385762"/>
            <a:ext cx="9829857" cy="1285875"/>
          </a:xfrm>
          <a:prstGeom prst="rect">
            <a:avLst/>
          </a:prstGeom>
        </p:spPr>
        <p:txBody>
          <a:bodyPr anchor="t" rtlCol="false" tIns="0" lIns="0" bIns="0" rIns="0">
            <a:spAutoFit/>
          </a:bodyPr>
          <a:lstStyle/>
          <a:p>
            <a:pPr>
              <a:lnSpc>
                <a:spcPts val="10199"/>
              </a:lnSpc>
            </a:pPr>
            <a:r>
              <a:rPr lang="en-US" sz="8499">
                <a:solidFill>
                  <a:srgbClr val="FF8117"/>
                </a:solidFill>
                <a:latin typeface="TT Hoves Bold"/>
              </a:rPr>
              <a:t>About the Project</a:t>
            </a:r>
          </a:p>
        </p:txBody>
      </p:sp>
      <p:grpSp>
        <p:nvGrpSpPr>
          <p:cNvPr name="Group 17" id="17"/>
          <p:cNvGrpSpPr/>
          <p:nvPr/>
        </p:nvGrpSpPr>
        <p:grpSpPr>
          <a:xfrm rot="-5400000">
            <a:off x="7208526" y="2099664"/>
            <a:ext cx="441833" cy="248852"/>
            <a:chOff x="0" y="0"/>
            <a:chExt cx="812800" cy="457791"/>
          </a:xfrm>
        </p:grpSpPr>
        <p:sp>
          <p:nvSpPr>
            <p:cNvPr name="Freeform 18" id="18"/>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FF8117"/>
            </a:solidFill>
          </p:spPr>
        </p:sp>
        <p:sp>
          <p:nvSpPr>
            <p:cNvPr name="TextBox 19" id="19"/>
            <p:cNvSpPr txBox="true"/>
            <p:nvPr/>
          </p:nvSpPr>
          <p:spPr>
            <a:xfrm>
              <a:off x="127000" y="41275"/>
              <a:ext cx="558800" cy="339725"/>
            </a:xfrm>
            <a:prstGeom prst="rect">
              <a:avLst/>
            </a:prstGeom>
          </p:spPr>
          <p:txBody>
            <a:bodyPr anchor="ctr" rtlCol="false" tIns="40667" lIns="40667" bIns="40667" rIns="40667"/>
            <a:lstStyle/>
            <a:p>
              <a:pPr algn="ctr">
                <a:lnSpc>
                  <a:spcPts val="140"/>
                </a:lnSpc>
              </a:pPr>
            </a:p>
          </p:txBody>
        </p:sp>
      </p:grpSp>
      <p:sp>
        <p:nvSpPr>
          <p:cNvPr name="TextBox 20" id="20"/>
          <p:cNvSpPr txBox="true"/>
          <p:nvPr/>
        </p:nvSpPr>
        <p:spPr>
          <a:xfrm rot="0">
            <a:off x="7982162" y="4216039"/>
            <a:ext cx="10070309" cy="1340215"/>
          </a:xfrm>
          <a:prstGeom prst="rect">
            <a:avLst/>
          </a:prstGeom>
        </p:spPr>
        <p:txBody>
          <a:bodyPr anchor="t" rtlCol="false" tIns="0" lIns="0" bIns="0" rIns="0">
            <a:spAutoFit/>
          </a:bodyPr>
          <a:lstStyle/>
          <a:p>
            <a:pPr>
              <a:lnSpc>
                <a:spcPts val="3589"/>
              </a:lnSpc>
            </a:pPr>
            <a:r>
              <a:rPr lang="en-US" sz="2564">
                <a:solidFill>
                  <a:srgbClr val="2A2E3A"/>
                </a:solidFill>
                <a:latin typeface="Helios"/>
              </a:rPr>
              <a:t>The Team used Cross industry data analysis (CRISP-DM)framework for this project </a:t>
            </a:r>
          </a:p>
          <a:p>
            <a:pPr>
              <a:lnSpc>
                <a:spcPts val="358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28410" y="0"/>
            <a:ext cx="12259590" cy="2566292"/>
          </a:xfrm>
          <a:custGeom>
            <a:avLst/>
            <a:gdLst/>
            <a:ahLst/>
            <a:cxnLst/>
            <a:rect r="r" b="b" t="t" l="l"/>
            <a:pathLst>
              <a:path h="2566292" w="12259590">
                <a:moveTo>
                  <a:pt x="0" y="0"/>
                </a:moveTo>
                <a:lnTo>
                  <a:pt x="12259590" y="0"/>
                </a:lnTo>
                <a:lnTo>
                  <a:pt x="12259590" y="2566292"/>
                </a:lnTo>
                <a:lnTo>
                  <a:pt x="0" y="2566292"/>
                </a:lnTo>
                <a:lnTo>
                  <a:pt x="0" y="0"/>
                </a:lnTo>
                <a:close/>
              </a:path>
            </a:pathLst>
          </a:custGeom>
          <a:blipFill>
            <a:blip r:embed="rId2"/>
            <a:stretch>
              <a:fillRect l="0" t="-218576" r="0" b="0"/>
            </a:stretch>
          </a:blipFill>
        </p:spPr>
      </p:sp>
      <p:grpSp>
        <p:nvGrpSpPr>
          <p:cNvPr name="Group 3" id="3"/>
          <p:cNvGrpSpPr/>
          <p:nvPr/>
        </p:nvGrpSpPr>
        <p:grpSpPr>
          <a:xfrm rot="-10800000">
            <a:off x="-3777921" y="2376440"/>
            <a:ext cx="7555842" cy="3482406"/>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757575"/>
            </a:solidFill>
          </p:spPr>
        </p:sp>
        <p:sp>
          <p:nvSpPr>
            <p:cNvPr name="TextBox 5" id="5"/>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10800000">
            <a:off x="-4109936" y="0"/>
            <a:ext cx="13253936" cy="3370693"/>
            <a:chOff x="0" y="0"/>
            <a:chExt cx="736505" cy="187305"/>
          </a:xfrm>
        </p:grpSpPr>
        <p:sp>
          <p:nvSpPr>
            <p:cNvPr name="Freeform 7" id="7"/>
            <p:cNvSpPr/>
            <p:nvPr/>
          </p:nvSpPr>
          <p:spPr>
            <a:xfrm flipH="false" flipV="false" rot="0">
              <a:off x="0" y="0"/>
              <a:ext cx="736505" cy="187305"/>
            </a:xfrm>
            <a:custGeom>
              <a:avLst/>
              <a:gdLst/>
              <a:ahLst/>
              <a:cxnLst/>
              <a:rect r="r" b="b" t="t" l="l"/>
              <a:pathLst>
                <a:path h="187305" w="736505">
                  <a:moveTo>
                    <a:pt x="203200" y="0"/>
                  </a:moveTo>
                  <a:lnTo>
                    <a:pt x="533305" y="0"/>
                  </a:lnTo>
                  <a:lnTo>
                    <a:pt x="736505" y="187305"/>
                  </a:lnTo>
                  <a:lnTo>
                    <a:pt x="0" y="187305"/>
                  </a:lnTo>
                  <a:lnTo>
                    <a:pt x="203200" y="0"/>
                  </a:lnTo>
                  <a:close/>
                </a:path>
              </a:pathLst>
            </a:custGeom>
            <a:solidFill>
              <a:srgbClr val="FF8117"/>
            </a:solidFill>
          </p:spPr>
        </p:sp>
        <p:sp>
          <p:nvSpPr>
            <p:cNvPr name="TextBox 8" id="8"/>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aphicFrame>
        <p:nvGraphicFramePr>
          <p:cNvPr name="Table 9" id="9"/>
          <p:cNvGraphicFramePr>
            <a:graphicFrameLocks noGrp="true"/>
          </p:cNvGraphicFramePr>
          <p:nvPr/>
        </p:nvGraphicFramePr>
        <p:xfrm>
          <a:off x="1958279" y="4252822"/>
          <a:ext cx="7479588" cy="5438775"/>
        </p:xfrm>
        <a:graphic>
          <a:graphicData uri="http://schemas.openxmlformats.org/drawingml/2006/table">
            <a:tbl>
              <a:tblPr/>
              <a:tblGrid>
                <a:gridCol w="1947366"/>
                <a:gridCol w="5532222"/>
              </a:tblGrid>
              <a:tr h="904875">
                <a:tc>
                  <a:txBody>
                    <a:bodyPr anchor="t" rtlCol="false"/>
                    <a:lstStyle/>
                    <a:p>
                      <a:pPr algn="ctr">
                        <a:lnSpc>
                          <a:spcPts val="3640"/>
                        </a:lnSpc>
                        <a:defRPr/>
                      </a:pPr>
                      <a:r>
                        <a:rPr lang="en-US" sz="2600">
                          <a:solidFill>
                            <a:srgbClr val="A20E20"/>
                          </a:solidFill>
                          <a:latin typeface="Helios Bold"/>
                        </a:rPr>
                        <a:t>1</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Data Overview</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r>
                        <a:rPr lang="en-US" sz="2600">
                          <a:solidFill>
                            <a:srgbClr val="A20E20"/>
                          </a:solidFill>
                          <a:latin typeface="Helios"/>
                        </a:rPr>
                        <a:t>2</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Exploratory Data Analysis</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362075">
                <a:tc>
                  <a:txBody>
                    <a:bodyPr anchor="t" rtlCol="false"/>
                    <a:lstStyle/>
                    <a:p>
                      <a:pPr algn="ctr">
                        <a:lnSpc>
                          <a:spcPts val="3640"/>
                        </a:lnSpc>
                        <a:defRPr/>
                      </a:pPr>
                      <a:r>
                        <a:rPr lang="en-US" sz="2600">
                          <a:solidFill>
                            <a:srgbClr val="A20E20"/>
                          </a:solidFill>
                          <a:latin typeface="Helios Bold"/>
                        </a:rPr>
                        <a:t>3</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Data Preprocessing (Feature Engineering)</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r>
                        <a:rPr lang="en-US" sz="2600">
                          <a:solidFill>
                            <a:srgbClr val="A20E20"/>
                          </a:solidFill>
                          <a:latin typeface="Helios Bold"/>
                        </a:rPr>
                        <a:t>4</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Model Selection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362075">
                <a:tc>
                  <a:txBody>
                    <a:bodyPr anchor="t" rtlCol="false"/>
                    <a:lstStyle/>
                    <a:p>
                      <a:pPr algn="ctr">
                        <a:lnSpc>
                          <a:spcPts val="3640"/>
                        </a:lnSpc>
                        <a:defRPr/>
                      </a:pPr>
                      <a:r>
                        <a:rPr lang="en-US" sz="2600">
                          <a:solidFill>
                            <a:srgbClr val="A20E20"/>
                          </a:solidFill>
                          <a:latin typeface="Helios Bold"/>
                        </a:rPr>
                        <a:t>5</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Model Development and Evaluation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9779712" y="4453503"/>
          <a:ext cx="6326291" cy="5037413"/>
        </p:xfrm>
        <a:graphic>
          <a:graphicData uri="http://schemas.openxmlformats.org/drawingml/2006/table">
            <a:tbl>
              <a:tblPr/>
              <a:tblGrid>
                <a:gridCol w="794068"/>
                <a:gridCol w="5532222"/>
              </a:tblGrid>
              <a:tr h="912908">
                <a:tc>
                  <a:txBody>
                    <a:bodyPr anchor="t" rtlCol="false"/>
                    <a:lstStyle/>
                    <a:p>
                      <a:pPr algn="ctr">
                        <a:lnSpc>
                          <a:spcPts val="3640"/>
                        </a:lnSpc>
                        <a:defRPr/>
                      </a:pPr>
                      <a:r>
                        <a:rPr lang="en-US" sz="2600">
                          <a:solidFill>
                            <a:srgbClr val="A20E20"/>
                          </a:solidFill>
                          <a:latin typeface="Helios Bold"/>
                        </a:rPr>
                        <a:t>6</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Model Performance</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362075">
                <a:tc>
                  <a:txBody>
                    <a:bodyPr anchor="t" rtlCol="false"/>
                    <a:lstStyle/>
                    <a:p>
                      <a:pPr algn="ctr">
                        <a:lnSpc>
                          <a:spcPts val="3640"/>
                        </a:lnSpc>
                        <a:defRPr/>
                      </a:pPr>
                      <a:r>
                        <a:rPr lang="en-US" sz="2600">
                          <a:solidFill>
                            <a:srgbClr val="A20E20"/>
                          </a:solidFill>
                          <a:latin typeface="Helios Bold"/>
                        </a:rPr>
                        <a:t>7</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Development of User-friendly Interface (Gradio)</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28778">
                <a:tc>
                  <a:txBody>
                    <a:bodyPr anchor="t" rtlCol="false"/>
                    <a:lstStyle/>
                    <a:p>
                      <a:pPr algn="ctr">
                        <a:lnSpc>
                          <a:spcPts val="3640"/>
                        </a:lnSpc>
                        <a:defRPr/>
                      </a:pPr>
                      <a:r>
                        <a:rPr lang="en-US" sz="2600">
                          <a:solidFill>
                            <a:srgbClr val="A20E20"/>
                          </a:solidFill>
                          <a:latin typeface="Helios Bold"/>
                        </a:rPr>
                        <a:t>8</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Deployment of App</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28778">
                <a:tc>
                  <a:txBody>
                    <a:bodyPr anchor="t" rtlCol="false"/>
                    <a:lstStyle/>
                    <a:p>
                      <a:pPr algn="ctr">
                        <a:lnSpc>
                          <a:spcPts val="3640"/>
                        </a:lnSpc>
                        <a:defRPr/>
                      </a:pPr>
                      <a:r>
                        <a:rPr lang="en-US" sz="2600">
                          <a:solidFill>
                            <a:srgbClr val="A20E20"/>
                          </a:solidFill>
                          <a:latin typeface="Helios Bold"/>
                        </a:rPr>
                        <a:t>9</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App Interaction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r>
                        <a:rPr lang="en-US" sz="2600">
                          <a:solidFill>
                            <a:srgbClr val="A20E20"/>
                          </a:solidFill>
                          <a:latin typeface="Helios Bold"/>
                        </a:rPr>
                        <a:t>10</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Thanks and Acknowledgements</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grpSp>
        <p:nvGrpSpPr>
          <p:cNvPr name="Group 11" id="11"/>
          <p:cNvGrpSpPr/>
          <p:nvPr/>
        </p:nvGrpSpPr>
        <p:grpSpPr>
          <a:xfrm rot="0">
            <a:off x="10652898" y="1733502"/>
            <a:ext cx="5168423" cy="685517"/>
            <a:chOff x="0" y="0"/>
            <a:chExt cx="3899132" cy="517164"/>
          </a:xfrm>
        </p:grpSpPr>
        <p:sp>
          <p:nvSpPr>
            <p:cNvPr name="Freeform 12" id="12"/>
            <p:cNvSpPr/>
            <p:nvPr/>
          </p:nvSpPr>
          <p:spPr>
            <a:xfrm flipH="false" flipV="false" rot="0">
              <a:off x="0" y="0"/>
              <a:ext cx="3899132" cy="517164"/>
            </a:xfrm>
            <a:custGeom>
              <a:avLst/>
              <a:gdLst/>
              <a:ahLst/>
              <a:cxnLst/>
              <a:rect r="r" b="b" t="t" l="l"/>
              <a:pathLst>
                <a:path h="517164" w="3899132">
                  <a:moveTo>
                    <a:pt x="44938" y="0"/>
                  </a:moveTo>
                  <a:lnTo>
                    <a:pt x="3854194" y="0"/>
                  </a:lnTo>
                  <a:cubicBezTo>
                    <a:pt x="3866112" y="0"/>
                    <a:pt x="3877543" y="4735"/>
                    <a:pt x="3885970" y="13162"/>
                  </a:cubicBezTo>
                  <a:cubicBezTo>
                    <a:pt x="3894398" y="21589"/>
                    <a:pt x="3899132" y="33020"/>
                    <a:pt x="3899132" y="44938"/>
                  </a:cubicBezTo>
                  <a:lnTo>
                    <a:pt x="3899132" y="472226"/>
                  </a:lnTo>
                  <a:cubicBezTo>
                    <a:pt x="3899132" y="484144"/>
                    <a:pt x="3894398" y="495574"/>
                    <a:pt x="3885970" y="504002"/>
                  </a:cubicBezTo>
                  <a:cubicBezTo>
                    <a:pt x="3877543" y="512429"/>
                    <a:pt x="3866112" y="517164"/>
                    <a:pt x="3854194" y="517164"/>
                  </a:cubicBezTo>
                  <a:lnTo>
                    <a:pt x="44938" y="517164"/>
                  </a:lnTo>
                  <a:cubicBezTo>
                    <a:pt x="33020" y="517164"/>
                    <a:pt x="21589" y="512429"/>
                    <a:pt x="13162" y="504002"/>
                  </a:cubicBezTo>
                  <a:cubicBezTo>
                    <a:pt x="4735" y="495574"/>
                    <a:pt x="0" y="484144"/>
                    <a:pt x="0" y="472226"/>
                  </a:cubicBezTo>
                  <a:lnTo>
                    <a:pt x="0" y="44938"/>
                  </a:lnTo>
                  <a:cubicBezTo>
                    <a:pt x="0" y="33020"/>
                    <a:pt x="4735" y="21589"/>
                    <a:pt x="13162" y="13162"/>
                  </a:cubicBezTo>
                  <a:cubicBezTo>
                    <a:pt x="21589" y="4735"/>
                    <a:pt x="33020" y="0"/>
                    <a:pt x="44938" y="0"/>
                  </a:cubicBezTo>
                  <a:close/>
                </a:path>
              </a:pathLst>
            </a:custGeom>
            <a:solidFill>
              <a:srgbClr val="FFFFFF"/>
            </a:solidFill>
            <a:ln w="9525">
              <a:solidFill>
                <a:srgbClr val="2A2E3A"/>
              </a:solidFill>
            </a:ln>
          </p:spPr>
        </p:sp>
        <p:sp>
          <p:nvSpPr>
            <p:cNvPr name="TextBox 13" id="13"/>
            <p:cNvSpPr txBox="true"/>
            <p:nvPr/>
          </p:nvSpPr>
          <p:spPr>
            <a:xfrm>
              <a:off x="0" y="-47625"/>
              <a:ext cx="812800" cy="860425"/>
            </a:xfrm>
            <a:prstGeom prst="rect">
              <a:avLst/>
            </a:prstGeom>
          </p:spPr>
          <p:txBody>
            <a:bodyPr anchor="ctr" rtlCol="false" tIns="254000" lIns="254000" bIns="254000" rIns="254000"/>
            <a:lstStyle/>
            <a:p>
              <a:pPr>
                <a:lnSpc>
                  <a:spcPts val="2520"/>
                </a:lnSpc>
              </a:pPr>
            </a:p>
          </p:txBody>
        </p:sp>
      </p:grpSp>
      <p:sp>
        <p:nvSpPr>
          <p:cNvPr name="TextBox 14" id="14"/>
          <p:cNvSpPr txBox="true"/>
          <p:nvPr/>
        </p:nvSpPr>
        <p:spPr>
          <a:xfrm rot="0">
            <a:off x="1028700" y="995362"/>
            <a:ext cx="4669373" cy="1285875"/>
          </a:xfrm>
          <a:prstGeom prst="rect">
            <a:avLst/>
          </a:prstGeom>
        </p:spPr>
        <p:txBody>
          <a:bodyPr anchor="t" rtlCol="false" tIns="0" lIns="0" bIns="0" rIns="0">
            <a:spAutoFit/>
          </a:bodyPr>
          <a:lstStyle/>
          <a:p>
            <a:pPr algn="ctr">
              <a:lnSpc>
                <a:spcPts val="10199"/>
              </a:lnSpc>
            </a:pPr>
            <a:r>
              <a:rPr lang="en-US" sz="8499">
                <a:solidFill>
                  <a:srgbClr val="FFFFFF"/>
                </a:solidFill>
                <a:latin typeface="TT Hoves Bold"/>
              </a:rPr>
              <a:t>Agenda</a:t>
            </a:r>
          </a:p>
        </p:txBody>
      </p:sp>
      <p:sp>
        <p:nvSpPr>
          <p:cNvPr name="TextBox 15" id="15"/>
          <p:cNvSpPr txBox="true"/>
          <p:nvPr/>
        </p:nvSpPr>
        <p:spPr>
          <a:xfrm rot="0">
            <a:off x="12030291" y="1855371"/>
            <a:ext cx="2978429" cy="441780"/>
          </a:xfrm>
          <a:prstGeom prst="rect">
            <a:avLst/>
          </a:prstGeom>
        </p:spPr>
        <p:txBody>
          <a:bodyPr anchor="t" rtlCol="false" tIns="0" lIns="0" bIns="0" rIns="0">
            <a:spAutoFit/>
          </a:bodyPr>
          <a:lstStyle/>
          <a:p>
            <a:pPr algn="ctr">
              <a:lnSpc>
                <a:spcPts val="3504"/>
              </a:lnSpc>
            </a:pPr>
            <a:r>
              <a:rPr lang="en-US" sz="2920">
                <a:solidFill>
                  <a:srgbClr val="FF8117"/>
                </a:solidFill>
                <a:latin typeface="TT Hoves Bold"/>
              </a:rPr>
              <a:t>Team Serene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623" y="9258300"/>
            <a:ext cx="5765006" cy="1028700"/>
            <a:chOff x="0" y="0"/>
            <a:chExt cx="7686674" cy="1371600"/>
          </a:xfrm>
        </p:grpSpPr>
        <p:grpSp>
          <p:nvGrpSpPr>
            <p:cNvPr name="Group 3" id="3"/>
            <p:cNvGrpSpPr/>
            <p:nvPr/>
          </p:nvGrpSpPr>
          <p:grpSpPr>
            <a:xfrm rot="0">
              <a:off x="0" y="0"/>
              <a:ext cx="7686674" cy="13716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FF8117"/>
              </a:solidFill>
            </p:spPr>
          </p:sp>
          <p:sp>
            <p:nvSpPr>
              <p:cNvPr name="TextBox 5" id="5"/>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3033168" y="475615"/>
              <a:ext cx="2698286" cy="391795"/>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Back to Agenda</a:t>
              </a:r>
            </a:p>
          </p:txBody>
        </p:sp>
      </p:grpSp>
      <p:grpSp>
        <p:nvGrpSpPr>
          <p:cNvPr name="Group 7" id="7"/>
          <p:cNvGrpSpPr>
            <a:grpSpLocks noChangeAspect="true"/>
          </p:cNvGrpSpPr>
          <p:nvPr/>
        </p:nvGrpSpPr>
        <p:grpSpPr>
          <a:xfrm rot="0">
            <a:off x="10539587" y="15541"/>
            <a:ext cx="15080946" cy="10271459"/>
            <a:chOff x="0" y="0"/>
            <a:chExt cx="5475623" cy="3729384"/>
          </a:xfrm>
        </p:grpSpPr>
        <p:sp>
          <p:nvSpPr>
            <p:cNvPr name="Freeform 8" id="8"/>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E8223B"/>
            </a:solidFill>
          </p:spPr>
        </p:sp>
        <p:sp>
          <p:nvSpPr>
            <p:cNvPr name="Freeform 9" id="9"/>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800" t="0" r="-20281" b="0"/>
              </a:stretch>
            </a:blipFill>
          </p:spPr>
        </p:sp>
      </p:grpSp>
      <p:sp>
        <p:nvSpPr>
          <p:cNvPr name="TextBox 10" id="10"/>
          <p:cNvSpPr txBox="true"/>
          <p:nvPr/>
        </p:nvSpPr>
        <p:spPr>
          <a:xfrm rot="0">
            <a:off x="497762" y="639182"/>
            <a:ext cx="14873394" cy="1185709"/>
          </a:xfrm>
          <a:prstGeom prst="rect">
            <a:avLst/>
          </a:prstGeom>
        </p:spPr>
        <p:txBody>
          <a:bodyPr anchor="t" rtlCol="false" tIns="0" lIns="0" bIns="0" rIns="0">
            <a:spAutoFit/>
          </a:bodyPr>
          <a:lstStyle/>
          <a:p>
            <a:pPr>
              <a:lnSpc>
                <a:spcPts val="9480"/>
              </a:lnSpc>
            </a:pPr>
            <a:r>
              <a:rPr lang="en-US" sz="7900">
                <a:solidFill>
                  <a:srgbClr val="FF8117"/>
                </a:solidFill>
                <a:latin typeface="TT Hoves Bold"/>
              </a:rPr>
              <a:t>Data Collection and Overview</a:t>
            </a:r>
          </a:p>
        </p:txBody>
      </p:sp>
      <p:sp>
        <p:nvSpPr>
          <p:cNvPr name="TextBox 11" id="11"/>
          <p:cNvSpPr txBox="true"/>
          <p:nvPr/>
        </p:nvSpPr>
        <p:spPr>
          <a:xfrm rot="0">
            <a:off x="667737" y="1985863"/>
            <a:ext cx="13779380" cy="1029924"/>
          </a:xfrm>
          <a:prstGeom prst="rect">
            <a:avLst/>
          </a:prstGeom>
        </p:spPr>
        <p:txBody>
          <a:bodyPr anchor="t" rtlCol="false" tIns="0" lIns="0" bIns="0" rIns="0">
            <a:spAutoFit/>
          </a:bodyPr>
          <a:lstStyle/>
          <a:p>
            <a:pPr>
              <a:lnSpc>
                <a:spcPts val="4132"/>
              </a:lnSpc>
            </a:pPr>
            <a:r>
              <a:rPr lang="en-US" sz="2951">
                <a:solidFill>
                  <a:srgbClr val="2A2E3A"/>
                </a:solidFill>
                <a:latin typeface="Helios"/>
              </a:rPr>
              <a:t>The data was collected as csv files on Zindi and it comprised of the Train and Test Data and also made available was the column variable description.</a:t>
            </a:r>
          </a:p>
        </p:txBody>
      </p:sp>
      <p:grpSp>
        <p:nvGrpSpPr>
          <p:cNvPr name="Group 12" id="12"/>
          <p:cNvGrpSpPr/>
          <p:nvPr/>
        </p:nvGrpSpPr>
        <p:grpSpPr>
          <a:xfrm rot="-10800000">
            <a:off x="14447117" y="-331087"/>
            <a:ext cx="7681766" cy="3540443"/>
            <a:chOff x="0" y="0"/>
            <a:chExt cx="406400" cy="187305"/>
          </a:xfrm>
        </p:grpSpPr>
        <p:sp>
          <p:nvSpPr>
            <p:cNvPr name="Freeform 13" id="1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FF8117">
                <a:alpha val="80000"/>
              </a:srgbClr>
            </a:solidFill>
          </p:spPr>
        </p:sp>
        <p:sp>
          <p:nvSpPr>
            <p:cNvPr name="TextBox 14" id="1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Freeform 15" id="15"/>
          <p:cNvSpPr/>
          <p:nvPr/>
        </p:nvSpPr>
        <p:spPr>
          <a:xfrm flipH="false" flipV="false" rot="0">
            <a:off x="497762" y="3015786"/>
            <a:ext cx="8416526" cy="3048668"/>
          </a:xfrm>
          <a:custGeom>
            <a:avLst/>
            <a:gdLst/>
            <a:ahLst/>
            <a:cxnLst/>
            <a:rect r="r" b="b" t="t" l="l"/>
            <a:pathLst>
              <a:path h="3048668" w="8416526">
                <a:moveTo>
                  <a:pt x="0" y="0"/>
                </a:moveTo>
                <a:lnTo>
                  <a:pt x="8416526" y="0"/>
                </a:lnTo>
                <a:lnTo>
                  <a:pt x="8416526" y="3048668"/>
                </a:lnTo>
                <a:lnTo>
                  <a:pt x="0" y="3048668"/>
                </a:lnTo>
                <a:lnTo>
                  <a:pt x="0" y="0"/>
                </a:lnTo>
                <a:close/>
              </a:path>
            </a:pathLst>
          </a:custGeom>
          <a:blipFill>
            <a:blip r:embed="rId3"/>
            <a:stretch>
              <a:fillRect l="0" t="0" r="0" b="0"/>
            </a:stretch>
          </a:blipFill>
        </p:spPr>
      </p:sp>
      <p:sp>
        <p:nvSpPr>
          <p:cNvPr name="Freeform 16" id="16"/>
          <p:cNvSpPr/>
          <p:nvPr/>
        </p:nvSpPr>
        <p:spPr>
          <a:xfrm flipH="false" flipV="false" rot="0">
            <a:off x="667737" y="6283529"/>
            <a:ext cx="6333780" cy="2635598"/>
          </a:xfrm>
          <a:custGeom>
            <a:avLst/>
            <a:gdLst/>
            <a:ahLst/>
            <a:cxnLst/>
            <a:rect r="r" b="b" t="t" l="l"/>
            <a:pathLst>
              <a:path h="2635598" w="6333780">
                <a:moveTo>
                  <a:pt x="0" y="0"/>
                </a:moveTo>
                <a:lnTo>
                  <a:pt x="6333780" y="0"/>
                </a:lnTo>
                <a:lnTo>
                  <a:pt x="6333780" y="2635599"/>
                </a:lnTo>
                <a:lnTo>
                  <a:pt x="0" y="2635599"/>
                </a:lnTo>
                <a:lnTo>
                  <a:pt x="0" y="0"/>
                </a:lnTo>
                <a:close/>
              </a:path>
            </a:pathLst>
          </a:custGeom>
          <a:blipFill>
            <a:blip r:embed="rId4"/>
            <a:stretch>
              <a:fillRect l="-22249" t="0" r="-87322" b="0"/>
            </a:stretch>
          </a:blipFill>
        </p:spPr>
      </p:sp>
      <p:sp>
        <p:nvSpPr>
          <p:cNvPr name="Freeform 17" id="17"/>
          <p:cNvSpPr/>
          <p:nvPr/>
        </p:nvSpPr>
        <p:spPr>
          <a:xfrm flipH="false" flipV="false" rot="0">
            <a:off x="5802885" y="6283529"/>
            <a:ext cx="5894629" cy="1782971"/>
          </a:xfrm>
          <a:custGeom>
            <a:avLst/>
            <a:gdLst/>
            <a:ahLst/>
            <a:cxnLst/>
            <a:rect r="r" b="b" t="t" l="l"/>
            <a:pathLst>
              <a:path h="1782971" w="5894629">
                <a:moveTo>
                  <a:pt x="0" y="0"/>
                </a:moveTo>
                <a:lnTo>
                  <a:pt x="5894629" y="0"/>
                </a:lnTo>
                <a:lnTo>
                  <a:pt x="5894629" y="1782972"/>
                </a:lnTo>
                <a:lnTo>
                  <a:pt x="0" y="1782972"/>
                </a:lnTo>
                <a:lnTo>
                  <a:pt x="0" y="0"/>
                </a:lnTo>
                <a:close/>
              </a:path>
            </a:pathLst>
          </a:custGeom>
          <a:blipFill>
            <a:blip r:embed="rId5"/>
            <a:stretch>
              <a:fillRect l="0" t="0" r="-127343"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069564" cy="10287000"/>
            <a:chOff x="0" y="0"/>
            <a:chExt cx="1335194" cy="2709333"/>
          </a:xfrm>
        </p:grpSpPr>
        <p:sp>
          <p:nvSpPr>
            <p:cNvPr name="Freeform 3" id="3"/>
            <p:cNvSpPr/>
            <p:nvPr/>
          </p:nvSpPr>
          <p:spPr>
            <a:xfrm flipH="false" flipV="false" rot="0">
              <a:off x="0" y="0"/>
              <a:ext cx="1335194" cy="2709333"/>
            </a:xfrm>
            <a:custGeom>
              <a:avLst/>
              <a:gdLst/>
              <a:ahLst/>
              <a:cxnLst/>
              <a:rect r="r" b="b" t="t" l="l"/>
              <a:pathLst>
                <a:path h="2709333" w="1335194">
                  <a:moveTo>
                    <a:pt x="0" y="0"/>
                  </a:moveTo>
                  <a:lnTo>
                    <a:pt x="1335194" y="0"/>
                  </a:lnTo>
                  <a:lnTo>
                    <a:pt x="1335194" y="2709333"/>
                  </a:lnTo>
                  <a:lnTo>
                    <a:pt x="0" y="2709333"/>
                  </a:lnTo>
                  <a:close/>
                </a:path>
              </a:pathLst>
            </a:custGeom>
            <a:solidFill>
              <a:srgbClr val="FF8117"/>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6004708" y="1028700"/>
            <a:ext cx="11437006" cy="2696640"/>
          </a:xfrm>
          <a:custGeom>
            <a:avLst/>
            <a:gdLst/>
            <a:ahLst/>
            <a:cxnLst/>
            <a:rect r="r" b="b" t="t" l="l"/>
            <a:pathLst>
              <a:path h="2696640" w="11437006">
                <a:moveTo>
                  <a:pt x="0" y="0"/>
                </a:moveTo>
                <a:lnTo>
                  <a:pt x="11437006" y="0"/>
                </a:lnTo>
                <a:lnTo>
                  <a:pt x="11437006" y="2696640"/>
                </a:lnTo>
                <a:lnTo>
                  <a:pt x="0" y="2696640"/>
                </a:lnTo>
                <a:lnTo>
                  <a:pt x="0" y="0"/>
                </a:lnTo>
                <a:close/>
              </a:path>
            </a:pathLst>
          </a:custGeom>
          <a:blipFill>
            <a:blip r:embed="rId2"/>
            <a:stretch>
              <a:fillRect l="0" t="0" r="0" b="0"/>
            </a:stretch>
          </a:blipFill>
        </p:spPr>
      </p:sp>
      <p:sp>
        <p:nvSpPr>
          <p:cNvPr name="Freeform 6" id="6"/>
          <p:cNvSpPr/>
          <p:nvPr/>
        </p:nvSpPr>
        <p:spPr>
          <a:xfrm flipH="false" flipV="false" rot="0">
            <a:off x="6004708" y="3725340"/>
            <a:ext cx="11544277" cy="3095965"/>
          </a:xfrm>
          <a:custGeom>
            <a:avLst/>
            <a:gdLst/>
            <a:ahLst/>
            <a:cxnLst/>
            <a:rect r="r" b="b" t="t" l="l"/>
            <a:pathLst>
              <a:path h="3095965" w="11544277">
                <a:moveTo>
                  <a:pt x="0" y="0"/>
                </a:moveTo>
                <a:lnTo>
                  <a:pt x="11544277" y="0"/>
                </a:lnTo>
                <a:lnTo>
                  <a:pt x="11544277" y="3095965"/>
                </a:lnTo>
                <a:lnTo>
                  <a:pt x="0" y="3095965"/>
                </a:lnTo>
                <a:lnTo>
                  <a:pt x="0" y="0"/>
                </a:lnTo>
                <a:close/>
              </a:path>
            </a:pathLst>
          </a:custGeom>
          <a:blipFill>
            <a:blip r:embed="rId3"/>
            <a:stretch>
              <a:fillRect l="0" t="0" r="0" b="0"/>
            </a:stretch>
          </a:blipFill>
        </p:spPr>
      </p:sp>
      <p:sp>
        <p:nvSpPr>
          <p:cNvPr name="Freeform 7" id="7"/>
          <p:cNvSpPr/>
          <p:nvPr/>
        </p:nvSpPr>
        <p:spPr>
          <a:xfrm flipH="false" flipV="false" rot="0">
            <a:off x="6004708" y="6821305"/>
            <a:ext cx="11787290" cy="2110974"/>
          </a:xfrm>
          <a:custGeom>
            <a:avLst/>
            <a:gdLst/>
            <a:ahLst/>
            <a:cxnLst/>
            <a:rect r="r" b="b" t="t" l="l"/>
            <a:pathLst>
              <a:path h="2110974" w="11787290">
                <a:moveTo>
                  <a:pt x="0" y="0"/>
                </a:moveTo>
                <a:lnTo>
                  <a:pt x="11787290" y="0"/>
                </a:lnTo>
                <a:lnTo>
                  <a:pt x="11787290" y="2110975"/>
                </a:lnTo>
                <a:lnTo>
                  <a:pt x="0" y="2110975"/>
                </a:lnTo>
                <a:lnTo>
                  <a:pt x="0" y="0"/>
                </a:lnTo>
                <a:close/>
              </a:path>
            </a:pathLst>
          </a:custGeom>
          <a:blipFill>
            <a:blip r:embed="rId4"/>
            <a:stretch>
              <a:fillRect l="0" t="0" r="0" b="0"/>
            </a:stretch>
          </a:blipFill>
        </p:spPr>
      </p:sp>
      <p:sp>
        <p:nvSpPr>
          <p:cNvPr name="TextBox 8" id="8"/>
          <p:cNvSpPr txBox="true"/>
          <p:nvPr/>
        </p:nvSpPr>
        <p:spPr>
          <a:xfrm rot="0">
            <a:off x="293179" y="1222779"/>
            <a:ext cx="4483206" cy="1154241"/>
          </a:xfrm>
          <a:prstGeom prst="rect">
            <a:avLst/>
          </a:prstGeom>
        </p:spPr>
        <p:txBody>
          <a:bodyPr anchor="t" rtlCol="false" tIns="0" lIns="0" bIns="0" rIns="0">
            <a:spAutoFit/>
          </a:bodyPr>
          <a:lstStyle/>
          <a:p>
            <a:pPr>
              <a:lnSpc>
                <a:spcPts val="4506"/>
              </a:lnSpc>
            </a:pPr>
            <a:r>
              <a:rPr lang="en-US" sz="3755">
                <a:solidFill>
                  <a:srgbClr val="FFFFFF"/>
                </a:solidFill>
                <a:latin typeface="TT Hoves Bold"/>
              </a:rPr>
              <a:t>DATA</a:t>
            </a:r>
          </a:p>
          <a:p>
            <a:pPr algn="l">
              <a:lnSpc>
                <a:spcPts val="4506"/>
              </a:lnSpc>
            </a:pPr>
            <a:r>
              <a:rPr lang="en-US" sz="3755">
                <a:solidFill>
                  <a:srgbClr val="FFFFFF"/>
                </a:solidFill>
                <a:latin typeface="TT Hoves Bold"/>
              </a:rPr>
              <a:t>UNDERSTANDING</a:t>
            </a:r>
          </a:p>
        </p:txBody>
      </p:sp>
      <p:sp>
        <p:nvSpPr>
          <p:cNvPr name="TextBox 9" id="9"/>
          <p:cNvSpPr txBox="true"/>
          <p:nvPr/>
        </p:nvSpPr>
        <p:spPr>
          <a:xfrm rot="0">
            <a:off x="543200" y="2896482"/>
            <a:ext cx="3983165" cy="5871000"/>
          </a:xfrm>
          <a:prstGeom prst="rect">
            <a:avLst/>
          </a:prstGeom>
        </p:spPr>
        <p:txBody>
          <a:bodyPr anchor="t" rtlCol="false" tIns="0" lIns="0" bIns="0" rIns="0">
            <a:spAutoFit/>
          </a:bodyPr>
          <a:lstStyle/>
          <a:p>
            <a:pPr>
              <a:lnSpc>
                <a:spcPts val="4294"/>
              </a:lnSpc>
            </a:pPr>
            <a:r>
              <a:rPr lang="en-US" sz="3067">
                <a:solidFill>
                  <a:srgbClr val="FFFFFF"/>
                </a:solidFill>
                <a:latin typeface="Helios"/>
              </a:rPr>
              <a:t>The provided dataset contains information related to telecommunications customers, including their region, tenure, recharge amount, frequency of recharge, revenue, data usage, and other variables as shown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324259" y="-272787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FF8117"/>
            </a:solidFill>
          </p:spPr>
        </p:sp>
        <p:sp>
          <p:nvSpPr>
            <p:cNvPr name="TextBox 4" id="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6258005" y="-88241"/>
            <a:ext cx="15118279" cy="3185392"/>
            <a:chOff x="0" y="0"/>
            <a:chExt cx="1216146" cy="256240"/>
          </a:xfrm>
        </p:grpSpPr>
        <p:sp>
          <p:nvSpPr>
            <p:cNvPr name="Freeform 6" id="6"/>
            <p:cNvSpPr/>
            <p:nvPr/>
          </p:nvSpPr>
          <p:spPr>
            <a:xfrm flipH="false" flipV="false" rot="0">
              <a:off x="0" y="0"/>
              <a:ext cx="1216146" cy="256240"/>
            </a:xfrm>
            <a:custGeom>
              <a:avLst/>
              <a:gdLst/>
              <a:ahLst/>
              <a:cxnLst/>
              <a:rect r="r" b="b" t="t" l="l"/>
              <a:pathLst>
                <a:path h="256240" w="1216146">
                  <a:moveTo>
                    <a:pt x="203200" y="0"/>
                  </a:moveTo>
                  <a:lnTo>
                    <a:pt x="1012946" y="0"/>
                  </a:lnTo>
                  <a:lnTo>
                    <a:pt x="1216146" y="256240"/>
                  </a:lnTo>
                  <a:lnTo>
                    <a:pt x="0" y="256240"/>
                  </a:lnTo>
                  <a:lnTo>
                    <a:pt x="203200" y="0"/>
                  </a:lnTo>
                  <a:close/>
                </a:path>
              </a:pathLst>
            </a:custGeom>
            <a:solidFill>
              <a:srgbClr val="757575"/>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667444" y="3553013"/>
            <a:ext cx="16953113" cy="5360079"/>
            <a:chOff x="0" y="0"/>
            <a:chExt cx="4465017" cy="1411708"/>
          </a:xfrm>
        </p:grpSpPr>
        <p:sp>
          <p:nvSpPr>
            <p:cNvPr name="Freeform 9" id="9"/>
            <p:cNvSpPr/>
            <p:nvPr/>
          </p:nvSpPr>
          <p:spPr>
            <a:xfrm flipH="false" flipV="false" rot="0">
              <a:off x="0" y="0"/>
              <a:ext cx="4465017" cy="1411708"/>
            </a:xfrm>
            <a:custGeom>
              <a:avLst/>
              <a:gdLst/>
              <a:ahLst/>
              <a:cxnLst/>
              <a:rect r="r" b="b" t="t" l="l"/>
              <a:pathLst>
                <a:path h="1411708" w="4465017">
                  <a:moveTo>
                    <a:pt x="0" y="0"/>
                  </a:moveTo>
                  <a:lnTo>
                    <a:pt x="4465017" y="0"/>
                  </a:lnTo>
                  <a:lnTo>
                    <a:pt x="4465017" y="1411708"/>
                  </a:lnTo>
                  <a:lnTo>
                    <a:pt x="0" y="1411708"/>
                  </a:lnTo>
                  <a:close/>
                </a:path>
              </a:pathLst>
            </a:custGeom>
            <a:solidFill>
              <a:srgbClr val="E4E4E4"/>
            </a:solidFill>
            <a:ln w="9525">
              <a:solidFill>
                <a:srgbClr val="2A2E3A"/>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457819" y="796859"/>
            <a:ext cx="6211801" cy="1285875"/>
          </a:xfrm>
          <a:prstGeom prst="rect">
            <a:avLst/>
          </a:prstGeom>
        </p:spPr>
        <p:txBody>
          <a:bodyPr anchor="t" rtlCol="false" tIns="0" lIns="0" bIns="0" rIns="0">
            <a:spAutoFit/>
          </a:bodyPr>
          <a:lstStyle/>
          <a:p>
            <a:pPr>
              <a:lnSpc>
                <a:spcPts val="10199"/>
              </a:lnSpc>
            </a:pPr>
            <a:r>
              <a:rPr lang="en-US" sz="8499">
                <a:solidFill>
                  <a:srgbClr val="FFFFFF"/>
                </a:solidFill>
                <a:latin typeface="TT Hoves Bold"/>
              </a:rPr>
              <a:t>Hypothesis</a:t>
            </a:r>
          </a:p>
        </p:txBody>
      </p:sp>
      <p:sp>
        <p:nvSpPr>
          <p:cNvPr name="TextBox 12" id="12"/>
          <p:cNvSpPr txBox="true"/>
          <p:nvPr/>
        </p:nvSpPr>
        <p:spPr>
          <a:xfrm rot="0">
            <a:off x="1323097" y="4221228"/>
            <a:ext cx="4481246" cy="514213"/>
          </a:xfrm>
          <a:prstGeom prst="rect">
            <a:avLst/>
          </a:prstGeom>
        </p:spPr>
        <p:txBody>
          <a:bodyPr anchor="t" rtlCol="false" tIns="0" lIns="0" bIns="0" rIns="0">
            <a:spAutoFit/>
          </a:bodyPr>
          <a:lstStyle/>
          <a:p>
            <a:pPr algn="ctr" marL="0" indent="0" lvl="0">
              <a:lnSpc>
                <a:spcPts val="4003"/>
              </a:lnSpc>
              <a:spcBef>
                <a:spcPct val="0"/>
              </a:spcBef>
            </a:pPr>
            <a:r>
              <a:rPr lang="en-US" sz="3336">
                <a:solidFill>
                  <a:srgbClr val="2A2E3A"/>
                </a:solidFill>
                <a:latin typeface="Helios Bold"/>
              </a:rPr>
              <a:t>Null  Hypothesis (H0)</a:t>
            </a:r>
          </a:p>
        </p:txBody>
      </p:sp>
      <p:sp>
        <p:nvSpPr>
          <p:cNvPr name="TextBox 13" id="13"/>
          <p:cNvSpPr txBox="true"/>
          <p:nvPr/>
        </p:nvSpPr>
        <p:spPr>
          <a:xfrm rot="0">
            <a:off x="883763" y="4935466"/>
            <a:ext cx="16230600" cy="986343"/>
          </a:xfrm>
          <a:prstGeom prst="rect">
            <a:avLst/>
          </a:prstGeom>
        </p:spPr>
        <p:txBody>
          <a:bodyPr anchor="t" rtlCol="false" tIns="0" lIns="0" bIns="0" rIns="0">
            <a:spAutoFit/>
          </a:bodyPr>
          <a:lstStyle/>
          <a:p>
            <a:pPr marL="602920" indent="-301460" lvl="1">
              <a:lnSpc>
                <a:spcPts val="3909"/>
              </a:lnSpc>
              <a:buFont typeface="Arial"/>
              <a:buChar char="•"/>
            </a:pPr>
            <a:r>
              <a:rPr lang="en-US" sz="2792">
                <a:solidFill>
                  <a:srgbClr val="2A2E3A"/>
                </a:solidFill>
                <a:latin typeface="Helios"/>
              </a:rPr>
              <a:t>There is no significant relationship between the customers' characteristics and the churn rate. In other words, the variables in the dataset have no impact on customer churn.</a:t>
            </a:r>
          </a:p>
        </p:txBody>
      </p:sp>
      <p:grpSp>
        <p:nvGrpSpPr>
          <p:cNvPr name="Group 14" id="14"/>
          <p:cNvGrpSpPr/>
          <p:nvPr/>
        </p:nvGrpSpPr>
        <p:grpSpPr>
          <a:xfrm rot="0">
            <a:off x="13814230" y="9253538"/>
            <a:ext cx="5765006" cy="1038225"/>
            <a:chOff x="0" y="0"/>
            <a:chExt cx="7686674" cy="1384300"/>
          </a:xfrm>
        </p:grpSpPr>
        <p:grpSp>
          <p:nvGrpSpPr>
            <p:cNvPr name="Group 15" id="15"/>
            <p:cNvGrpSpPr/>
            <p:nvPr/>
          </p:nvGrpSpPr>
          <p:grpSpPr>
            <a:xfrm rot="0">
              <a:off x="0" y="0"/>
              <a:ext cx="7686674" cy="1384300"/>
              <a:chOff x="0" y="0"/>
              <a:chExt cx="1049690" cy="189040"/>
            </a:xfrm>
          </p:grpSpPr>
          <p:sp>
            <p:nvSpPr>
              <p:cNvPr name="Freeform 16" id="16"/>
              <p:cNvSpPr/>
              <p:nvPr/>
            </p:nvSpPr>
            <p:spPr>
              <a:xfrm flipH="false" flipV="false" rot="0">
                <a:off x="0" y="0"/>
                <a:ext cx="1049690" cy="189040"/>
              </a:xfrm>
              <a:custGeom>
                <a:avLst/>
                <a:gdLst/>
                <a:ahLst/>
                <a:cxnLst/>
                <a:rect r="r" b="b" t="t" l="l"/>
                <a:pathLst>
                  <a:path h="189040" w="1049690">
                    <a:moveTo>
                      <a:pt x="203200" y="0"/>
                    </a:moveTo>
                    <a:lnTo>
                      <a:pt x="846490" y="0"/>
                    </a:lnTo>
                    <a:lnTo>
                      <a:pt x="1049690" y="189040"/>
                    </a:lnTo>
                    <a:lnTo>
                      <a:pt x="0" y="189040"/>
                    </a:lnTo>
                    <a:lnTo>
                      <a:pt x="203200" y="0"/>
                    </a:lnTo>
                    <a:close/>
                  </a:path>
                </a:pathLst>
              </a:custGeom>
              <a:solidFill>
                <a:srgbClr val="FF8117"/>
              </a:solidFill>
            </p:spPr>
          </p:sp>
          <p:sp>
            <p:nvSpPr>
              <p:cNvPr name="TextBox 17" id="17"/>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8" id="18"/>
            <p:cNvSpPr txBox="true"/>
            <p:nvPr/>
          </p:nvSpPr>
          <p:spPr>
            <a:xfrm rot="0">
              <a:off x="1942883" y="475615"/>
              <a:ext cx="2698286" cy="404495"/>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Team Serene</a:t>
              </a:r>
            </a:p>
          </p:txBody>
        </p:sp>
      </p:grpSp>
      <p:sp>
        <p:nvSpPr>
          <p:cNvPr name="TextBox 19" id="19"/>
          <p:cNvSpPr txBox="true"/>
          <p:nvPr/>
        </p:nvSpPr>
        <p:spPr>
          <a:xfrm rot="0">
            <a:off x="1028700" y="6630394"/>
            <a:ext cx="5640920" cy="514350"/>
          </a:xfrm>
          <a:prstGeom prst="rect">
            <a:avLst/>
          </a:prstGeom>
        </p:spPr>
        <p:txBody>
          <a:bodyPr anchor="t" rtlCol="false" tIns="0" lIns="0" bIns="0" rIns="0">
            <a:spAutoFit/>
          </a:bodyPr>
          <a:lstStyle/>
          <a:p>
            <a:pPr algn="ctr" marL="0" indent="0" lvl="0">
              <a:lnSpc>
                <a:spcPts val="3975"/>
              </a:lnSpc>
              <a:spcBef>
                <a:spcPct val="0"/>
              </a:spcBef>
            </a:pPr>
            <a:r>
              <a:rPr lang="en-US" sz="3312">
                <a:solidFill>
                  <a:srgbClr val="2A2E3A"/>
                </a:solidFill>
                <a:latin typeface="Helios Bold"/>
              </a:rPr>
              <a:t>Alternate Hypothesis(H1)</a:t>
            </a:r>
          </a:p>
        </p:txBody>
      </p:sp>
      <p:sp>
        <p:nvSpPr>
          <p:cNvPr name="TextBox 20" id="20"/>
          <p:cNvSpPr txBox="true"/>
          <p:nvPr/>
        </p:nvSpPr>
        <p:spPr>
          <a:xfrm rot="0">
            <a:off x="1461339" y="7560858"/>
            <a:ext cx="4702419" cy="354441"/>
          </a:xfrm>
          <a:prstGeom prst="rect">
            <a:avLst/>
          </a:prstGeom>
        </p:spPr>
        <p:txBody>
          <a:bodyPr anchor="t" rtlCol="false" tIns="0" lIns="0" bIns="0" rIns="0">
            <a:spAutoFit/>
          </a:bodyPr>
          <a:lstStyle/>
          <a:p>
            <a:pPr algn="ctr">
              <a:lnSpc>
                <a:spcPts val="2878"/>
              </a:lnSpc>
            </a:pPr>
            <a:r>
              <a:rPr lang="en-US" sz="2056" u="none">
                <a:solidFill>
                  <a:srgbClr val="2A2E3A"/>
                </a:solidFill>
                <a:latin typeface="Helios"/>
              </a:rPr>
              <a:t>.</a:t>
            </a:r>
          </a:p>
        </p:txBody>
      </p:sp>
      <p:sp>
        <p:nvSpPr>
          <p:cNvPr name="TextBox 21" id="21"/>
          <p:cNvSpPr txBox="true"/>
          <p:nvPr/>
        </p:nvSpPr>
        <p:spPr>
          <a:xfrm rot="0">
            <a:off x="1028700" y="7342992"/>
            <a:ext cx="16230600" cy="986343"/>
          </a:xfrm>
          <a:prstGeom prst="rect">
            <a:avLst/>
          </a:prstGeom>
        </p:spPr>
        <p:txBody>
          <a:bodyPr anchor="t" rtlCol="false" tIns="0" lIns="0" bIns="0" rIns="0">
            <a:spAutoFit/>
          </a:bodyPr>
          <a:lstStyle/>
          <a:p>
            <a:pPr marL="602920" indent="-301460" lvl="1">
              <a:lnSpc>
                <a:spcPts val="3909"/>
              </a:lnSpc>
              <a:buFont typeface="Arial"/>
              <a:buChar char="•"/>
            </a:pPr>
            <a:r>
              <a:rPr lang="en-US" sz="2792">
                <a:solidFill>
                  <a:srgbClr val="2A2E3A"/>
                </a:solidFill>
                <a:latin typeface="Helios"/>
              </a:rPr>
              <a:t>There is a significant relationship between the customers' characteristics and the churn rate. The variables in the dataset have an impact on customer churn.</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26480"/>
            <a:ext cx="13129323" cy="2280438"/>
            <a:chOff x="0" y="0"/>
            <a:chExt cx="17505764" cy="3040584"/>
          </a:xfrm>
        </p:grpSpPr>
        <p:sp>
          <p:nvSpPr>
            <p:cNvPr name="TextBox 3" id="3"/>
            <p:cNvSpPr txBox="true"/>
            <p:nvPr/>
          </p:nvSpPr>
          <p:spPr>
            <a:xfrm rot="0">
              <a:off x="0" y="0"/>
              <a:ext cx="17505764" cy="1504277"/>
            </a:xfrm>
            <a:prstGeom prst="rect">
              <a:avLst/>
            </a:prstGeom>
          </p:spPr>
          <p:txBody>
            <a:bodyPr anchor="t" rtlCol="false" tIns="0" lIns="0" bIns="0" rIns="0">
              <a:spAutoFit/>
            </a:bodyPr>
            <a:lstStyle/>
            <a:p>
              <a:pPr>
                <a:lnSpc>
                  <a:spcPts val="8949"/>
                </a:lnSpc>
              </a:pPr>
              <a:r>
                <a:rPr lang="en-US" sz="7457">
                  <a:solidFill>
                    <a:srgbClr val="FF8117"/>
                  </a:solidFill>
                  <a:latin typeface="TT Hoves Bold"/>
                </a:rPr>
                <a:t>EDA &amp; Data Preprocessing</a:t>
              </a:r>
            </a:p>
          </p:txBody>
        </p:sp>
        <p:sp>
          <p:nvSpPr>
            <p:cNvPr name="TextBox 4" id="4"/>
            <p:cNvSpPr txBox="true"/>
            <p:nvPr/>
          </p:nvSpPr>
          <p:spPr>
            <a:xfrm rot="0">
              <a:off x="0" y="1680470"/>
              <a:ext cx="17505764" cy="1360114"/>
            </a:xfrm>
            <a:prstGeom prst="rect">
              <a:avLst/>
            </a:prstGeom>
          </p:spPr>
          <p:txBody>
            <a:bodyPr anchor="t" rtlCol="false" tIns="0" lIns="0" bIns="0" rIns="0">
              <a:spAutoFit/>
            </a:bodyPr>
            <a:lstStyle/>
            <a:p>
              <a:pPr algn="l">
                <a:lnSpc>
                  <a:spcPts val="4176"/>
                </a:lnSpc>
              </a:pPr>
              <a:r>
                <a:rPr lang="en-US" sz="2983">
                  <a:solidFill>
                    <a:srgbClr val="2A2E3A"/>
                  </a:solidFill>
                  <a:latin typeface="Helios"/>
                </a:rPr>
                <a:t>Data cleaning, various analysis (Univariate, Bivariate and Multivariate) and Feature Engineering</a:t>
              </a:r>
            </a:p>
          </p:txBody>
        </p:sp>
      </p:grpSp>
      <p:grpSp>
        <p:nvGrpSpPr>
          <p:cNvPr name="Group 5" id="5"/>
          <p:cNvGrpSpPr/>
          <p:nvPr/>
        </p:nvGrpSpPr>
        <p:grpSpPr>
          <a:xfrm rot="0">
            <a:off x="531906" y="3103109"/>
            <a:ext cx="17225156" cy="5754931"/>
            <a:chOff x="0" y="0"/>
            <a:chExt cx="4536667" cy="1515702"/>
          </a:xfrm>
        </p:grpSpPr>
        <p:sp>
          <p:nvSpPr>
            <p:cNvPr name="Freeform 6" id="6"/>
            <p:cNvSpPr/>
            <p:nvPr/>
          </p:nvSpPr>
          <p:spPr>
            <a:xfrm flipH="false" flipV="false" rot="0">
              <a:off x="0" y="0"/>
              <a:ext cx="4536666" cy="1515702"/>
            </a:xfrm>
            <a:custGeom>
              <a:avLst/>
              <a:gdLst/>
              <a:ahLst/>
              <a:cxnLst/>
              <a:rect r="r" b="b" t="t" l="l"/>
              <a:pathLst>
                <a:path h="1515702" w="4536666">
                  <a:moveTo>
                    <a:pt x="0" y="0"/>
                  </a:moveTo>
                  <a:lnTo>
                    <a:pt x="4536666" y="0"/>
                  </a:lnTo>
                  <a:lnTo>
                    <a:pt x="4536666" y="1515702"/>
                  </a:lnTo>
                  <a:lnTo>
                    <a:pt x="0" y="1515702"/>
                  </a:lnTo>
                  <a:close/>
                </a:path>
              </a:pathLst>
            </a:custGeom>
            <a:solidFill>
              <a:srgbClr val="E4E4E4"/>
            </a:solidFill>
            <a:ln w="9525">
              <a:solidFill>
                <a:srgbClr val="2A2E3A"/>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028700" y="3587497"/>
            <a:ext cx="15911608" cy="5445309"/>
          </a:xfrm>
          <a:prstGeom prst="rect">
            <a:avLst/>
          </a:prstGeom>
        </p:spPr>
        <p:txBody>
          <a:bodyPr anchor="t" rtlCol="false" tIns="0" lIns="0" bIns="0" rIns="0">
            <a:spAutoFit/>
          </a:bodyPr>
          <a:lstStyle/>
          <a:p>
            <a:pPr>
              <a:lnSpc>
                <a:spcPts val="4789"/>
              </a:lnSpc>
            </a:pPr>
            <a:r>
              <a:rPr lang="en-US" sz="3991">
                <a:solidFill>
                  <a:srgbClr val="2A2E3A"/>
                </a:solidFill>
                <a:latin typeface="Helios"/>
              </a:rPr>
              <a:t>To provide a solution to this problem being faced my the Telecommunications Company, we must conduct an Exploratory Data Analysis.  This is to help us understand the data, select relevant features, engineer new features, preprocess the data, validate modeling assumptions, gain insights, and effectively communicate findings. The  EDA is to help us to develop accurate and actionable churn prediction models that can drive  success in this company.</a:t>
            </a:r>
          </a:p>
          <a:p>
            <a:pPr>
              <a:lnSpc>
                <a:spcPts val="4789"/>
              </a:lnSpc>
            </a:pPr>
          </a:p>
          <a:p>
            <a:pPr marL="0" indent="0" lvl="0">
              <a:lnSpc>
                <a:spcPts val="4789"/>
              </a:lnSpc>
              <a:spcBef>
                <a:spcPct val="0"/>
              </a:spcBef>
            </a:pPr>
          </a:p>
        </p:txBody>
      </p:sp>
      <p:sp>
        <p:nvSpPr>
          <p:cNvPr name="TextBox 9" id="9"/>
          <p:cNvSpPr txBox="true"/>
          <p:nvPr/>
        </p:nvSpPr>
        <p:spPr>
          <a:xfrm rot="0">
            <a:off x="10288594" y="7580664"/>
            <a:ext cx="6970706" cy="546178"/>
          </a:xfrm>
          <a:prstGeom prst="rect">
            <a:avLst/>
          </a:prstGeom>
        </p:spPr>
        <p:txBody>
          <a:bodyPr anchor="t" rtlCol="false" tIns="0" lIns="0" bIns="0" rIns="0">
            <a:spAutoFit/>
          </a:bodyPr>
          <a:lstStyle/>
          <a:p>
            <a:pPr marL="0" indent="0" lvl="0">
              <a:lnSpc>
                <a:spcPts val="4256"/>
              </a:lnSpc>
              <a:spcBef>
                <a:spcPct val="0"/>
              </a:spcBef>
            </a:pPr>
          </a:p>
        </p:txBody>
      </p:sp>
      <p:grpSp>
        <p:nvGrpSpPr>
          <p:cNvPr name="Group 10" id="10"/>
          <p:cNvGrpSpPr/>
          <p:nvPr/>
        </p:nvGrpSpPr>
        <p:grpSpPr>
          <a:xfrm rot="0">
            <a:off x="-1287623" y="9253538"/>
            <a:ext cx="5765006" cy="1038225"/>
            <a:chOff x="0" y="0"/>
            <a:chExt cx="7686674" cy="1384300"/>
          </a:xfrm>
        </p:grpSpPr>
        <p:grpSp>
          <p:nvGrpSpPr>
            <p:cNvPr name="Group 11" id="11"/>
            <p:cNvGrpSpPr/>
            <p:nvPr/>
          </p:nvGrpSpPr>
          <p:grpSpPr>
            <a:xfrm rot="0">
              <a:off x="0" y="0"/>
              <a:ext cx="7686674" cy="1384300"/>
              <a:chOff x="0" y="0"/>
              <a:chExt cx="1049690" cy="189040"/>
            </a:xfrm>
          </p:grpSpPr>
          <p:sp>
            <p:nvSpPr>
              <p:cNvPr name="Freeform 12" id="12"/>
              <p:cNvSpPr/>
              <p:nvPr/>
            </p:nvSpPr>
            <p:spPr>
              <a:xfrm flipH="false" flipV="false" rot="0">
                <a:off x="0" y="0"/>
                <a:ext cx="1049690" cy="189040"/>
              </a:xfrm>
              <a:custGeom>
                <a:avLst/>
                <a:gdLst/>
                <a:ahLst/>
                <a:cxnLst/>
                <a:rect r="r" b="b" t="t" l="l"/>
                <a:pathLst>
                  <a:path h="189040" w="1049690">
                    <a:moveTo>
                      <a:pt x="203200" y="0"/>
                    </a:moveTo>
                    <a:lnTo>
                      <a:pt x="846490" y="0"/>
                    </a:lnTo>
                    <a:lnTo>
                      <a:pt x="1049690" y="189040"/>
                    </a:lnTo>
                    <a:lnTo>
                      <a:pt x="0" y="189040"/>
                    </a:lnTo>
                    <a:lnTo>
                      <a:pt x="203200" y="0"/>
                    </a:lnTo>
                    <a:close/>
                  </a:path>
                </a:pathLst>
              </a:custGeom>
              <a:solidFill>
                <a:srgbClr val="FF8117"/>
              </a:solidFill>
            </p:spPr>
          </p:sp>
          <p:sp>
            <p:nvSpPr>
              <p:cNvPr name="TextBox 13" id="13"/>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3033168" y="475615"/>
              <a:ext cx="2698286" cy="404495"/>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Team Serene</a:t>
              </a:r>
            </a:p>
          </p:txBody>
        </p:sp>
      </p:grpSp>
      <p:grpSp>
        <p:nvGrpSpPr>
          <p:cNvPr name="Group 15" id="15"/>
          <p:cNvGrpSpPr/>
          <p:nvPr/>
        </p:nvGrpSpPr>
        <p:grpSpPr>
          <a:xfrm rot="-10800000">
            <a:off x="14447117" y="-741521"/>
            <a:ext cx="7681766" cy="3540443"/>
            <a:chOff x="0" y="0"/>
            <a:chExt cx="406400" cy="187305"/>
          </a:xfrm>
        </p:grpSpPr>
        <p:sp>
          <p:nvSpPr>
            <p:cNvPr name="Freeform 16" id="16"/>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FF8117"/>
            </a:solidFill>
          </p:spPr>
        </p:sp>
        <p:sp>
          <p:nvSpPr>
            <p:cNvPr name="TextBox 17" id="17"/>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324259" y="-272787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FF8117"/>
            </a:solidFill>
          </p:spPr>
        </p:sp>
        <p:sp>
          <p:nvSpPr>
            <p:cNvPr name="TextBox 4" id="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6258005" y="-88241"/>
            <a:ext cx="15118279" cy="3185392"/>
            <a:chOff x="0" y="0"/>
            <a:chExt cx="1216146" cy="256240"/>
          </a:xfrm>
        </p:grpSpPr>
        <p:sp>
          <p:nvSpPr>
            <p:cNvPr name="Freeform 6" id="6"/>
            <p:cNvSpPr/>
            <p:nvPr/>
          </p:nvSpPr>
          <p:spPr>
            <a:xfrm flipH="false" flipV="false" rot="0">
              <a:off x="0" y="0"/>
              <a:ext cx="1216146" cy="256240"/>
            </a:xfrm>
            <a:custGeom>
              <a:avLst/>
              <a:gdLst/>
              <a:ahLst/>
              <a:cxnLst/>
              <a:rect r="r" b="b" t="t" l="l"/>
              <a:pathLst>
                <a:path h="256240" w="1216146">
                  <a:moveTo>
                    <a:pt x="203200" y="0"/>
                  </a:moveTo>
                  <a:lnTo>
                    <a:pt x="1012946" y="0"/>
                  </a:lnTo>
                  <a:lnTo>
                    <a:pt x="1216146" y="256240"/>
                  </a:lnTo>
                  <a:lnTo>
                    <a:pt x="0" y="256240"/>
                  </a:lnTo>
                  <a:lnTo>
                    <a:pt x="203200" y="0"/>
                  </a:lnTo>
                  <a:close/>
                </a:path>
              </a:pathLst>
            </a:custGeom>
            <a:solidFill>
              <a:srgbClr val="757575"/>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457819" y="3697226"/>
            <a:ext cx="17466379" cy="5360079"/>
            <a:chOff x="0" y="0"/>
            <a:chExt cx="4600199" cy="1411708"/>
          </a:xfrm>
        </p:grpSpPr>
        <p:sp>
          <p:nvSpPr>
            <p:cNvPr name="Freeform 9" id="9"/>
            <p:cNvSpPr/>
            <p:nvPr/>
          </p:nvSpPr>
          <p:spPr>
            <a:xfrm flipH="false" flipV="false" rot="0">
              <a:off x="0" y="0"/>
              <a:ext cx="4600199" cy="1411708"/>
            </a:xfrm>
            <a:custGeom>
              <a:avLst/>
              <a:gdLst/>
              <a:ahLst/>
              <a:cxnLst/>
              <a:rect r="r" b="b" t="t" l="l"/>
              <a:pathLst>
                <a:path h="1411708" w="4600199">
                  <a:moveTo>
                    <a:pt x="0" y="0"/>
                  </a:moveTo>
                  <a:lnTo>
                    <a:pt x="4600199" y="0"/>
                  </a:lnTo>
                  <a:lnTo>
                    <a:pt x="4600199" y="1411708"/>
                  </a:lnTo>
                  <a:lnTo>
                    <a:pt x="0" y="1411708"/>
                  </a:lnTo>
                  <a:close/>
                </a:path>
              </a:pathLst>
            </a:custGeom>
            <a:solidFill>
              <a:srgbClr val="E4E4E4"/>
            </a:solidFill>
            <a:ln w="9525">
              <a:solidFill>
                <a:srgbClr val="2A2E3A"/>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457819" y="153921"/>
            <a:ext cx="6211801" cy="2571750"/>
          </a:xfrm>
          <a:prstGeom prst="rect">
            <a:avLst/>
          </a:prstGeom>
        </p:spPr>
        <p:txBody>
          <a:bodyPr anchor="t" rtlCol="false" tIns="0" lIns="0" bIns="0" rIns="0">
            <a:spAutoFit/>
          </a:bodyPr>
          <a:lstStyle/>
          <a:p>
            <a:pPr>
              <a:lnSpc>
                <a:spcPts val="10199"/>
              </a:lnSpc>
            </a:pPr>
            <a:r>
              <a:rPr lang="en-US" sz="8499">
                <a:solidFill>
                  <a:srgbClr val="FFFFFF"/>
                </a:solidFill>
                <a:latin typeface="TT Hoves Bold"/>
              </a:rPr>
              <a:t>Business Questions</a:t>
            </a:r>
          </a:p>
        </p:txBody>
      </p:sp>
      <p:sp>
        <p:nvSpPr>
          <p:cNvPr name="TextBox 12" id="12"/>
          <p:cNvSpPr txBox="true"/>
          <p:nvPr/>
        </p:nvSpPr>
        <p:spPr>
          <a:xfrm rot="0">
            <a:off x="1196549" y="4563208"/>
            <a:ext cx="4734342" cy="384649"/>
          </a:xfrm>
          <a:prstGeom prst="rect">
            <a:avLst/>
          </a:prstGeom>
        </p:spPr>
        <p:txBody>
          <a:bodyPr anchor="t" rtlCol="false" tIns="0" lIns="0" bIns="0" rIns="0">
            <a:spAutoFit/>
          </a:bodyPr>
          <a:lstStyle/>
          <a:p>
            <a:pPr algn="ctr" marL="0" indent="0" lvl="0">
              <a:lnSpc>
                <a:spcPts val="3051"/>
              </a:lnSpc>
              <a:spcBef>
                <a:spcPct val="0"/>
              </a:spcBef>
            </a:pPr>
          </a:p>
        </p:txBody>
      </p:sp>
      <p:sp>
        <p:nvSpPr>
          <p:cNvPr name="TextBox 13" id="13"/>
          <p:cNvSpPr txBox="true"/>
          <p:nvPr/>
        </p:nvSpPr>
        <p:spPr>
          <a:xfrm rot="0">
            <a:off x="1028700" y="5696763"/>
            <a:ext cx="4734342" cy="315455"/>
          </a:xfrm>
          <a:prstGeom prst="rect">
            <a:avLst/>
          </a:prstGeom>
        </p:spPr>
        <p:txBody>
          <a:bodyPr anchor="t" rtlCol="false" tIns="0" lIns="0" bIns="0" rIns="0">
            <a:spAutoFit/>
          </a:bodyPr>
          <a:lstStyle/>
          <a:p>
            <a:pPr algn="ctr">
              <a:lnSpc>
                <a:spcPts val="2512"/>
              </a:lnSpc>
            </a:pPr>
            <a:r>
              <a:rPr lang="en-US" sz="1794" u="none">
                <a:solidFill>
                  <a:srgbClr val="2A2E3A"/>
                </a:solidFill>
                <a:latin typeface="Helios"/>
              </a:rPr>
              <a:t>.</a:t>
            </a:r>
          </a:p>
        </p:txBody>
      </p:sp>
      <p:grpSp>
        <p:nvGrpSpPr>
          <p:cNvPr name="Group 14" id="14"/>
          <p:cNvGrpSpPr/>
          <p:nvPr/>
        </p:nvGrpSpPr>
        <p:grpSpPr>
          <a:xfrm rot="0">
            <a:off x="13814230" y="9253538"/>
            <a:ext cx="5765006" cy="1038225"/>
            <a:chOff x="0" y="0"/>
            <a:chExt cx="7686674" cy="1384300"/>
          </a:xfrm>
        </p:grpSpPr>
        <p:grpSp>
          <p:nvGrpSpPr>
            <p:cNvPr name="Group 15" id="15"/>
            <p:cNvGrpSpPr/>
            <p:nvPr/>
          </p:nvGrpSpPr>
          <p:grpSpPr>
            <a:xfrm rot="0">
              <a:off x="0" y="0"/>
              <a:ext cx="7686674" cy="1384300"/>
              <a:chOff x="0" y="0"/>
              <a:chExt cx="1049690" cy="189040"/>
            </a:xfrm>
          </p:grpSpPr>
          <p:sp>
            <p:nvSpPr>
              <p:cNvPr name="Freeform 16" id="16"/>
              <p:cNvSpPr/>
              <p:nvPr/>
            </p:nvSpPr>
            <p:spPr>
              <a:xfrm flipH="false" flipV="false" rot="0">
                <a:off x="0" y="0"/>
                <a:ext cx="1049690" cy="189040"/>
              </a:xfrm>
              <a:custGeom>
                <a:avLst/>
                <a:gdLst/>
                <a:ahLst/>
                <a:cxnLst/>
                <a:rect r="r" b="b" t="t" l="l"/>
                <a:pathLst>
                  <a:path h="189040" w="1049690">
                    <a:moveTo>
                      <a:pt x="203200" y="0"/>
                    </a:moveTo>
                    <a:lnTo>
                      <a:pt x="846490" y="0"/>
                    </a:lnTo>
                    <a:lnTo>
                      <a:pt x="1049690" y="189040"/>
                    </a:lnTo>
                    <a:lnTo>
                      <a:pt x="0" y="189040"/>
                    </a:lnTo>
                    <a:lnTo>
                      <a:pt x="203200" y="0"/>
                    </a:lnTo>
                    <a:close/>
                  </a:path>
                </a:pathLst>
              </a:custGeom>
              <a:solidFill>
                <a:srgbClr val="FF8117"/>
              </a:solidFill>
            </p:spPr>
          </p:sp>
          <p:sp>
            <p:nvSpPr>
              <p:cNvPr name="TextBox 17" id="17"/>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8" id="18"/>
            <p:cNvSpPr txBox="true"/>
            <p:nvPr/>
          </p:nvSpPr>
          <p:spPr>
            <a:xfrm rot="0">
              <a:off x="1942883" y="475615"/>
              <a:ext cx="2698286" cy="404495"/>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Team Serene</a:t>
              </a:r>
            </a:p>
          </p:txBody>
        </p:sp>
      </p:grpSp>
      <p:sp>
        <p:nvSpPr>
          <p:cNvPr name="TextBox 19" id="19"/>
          <p:cNvSpPr txBox="true"/>
          <p:nvPr/>
        </p:nvSpPr>
        <p:spPr>
          <a:xfrm rot="0">
            <a:off x="743260" y="3927607"/>
            <a:ext cx="16895498" cy="4787412"/>
          </a:xfrm>
          <a:prstGeom prst="rect">
            <a:avLst/>
          </a:prstGeom>
        </p:spPr>
        <p:txBody>
          <a:bodyPr anchor="t" rtlCol="false" tIns="0" lIns="0" bIns="0" rIns="0">
            <a:spAutoFit/>
          </a:bodyPr>
          <a:lstStyle/>
          <a:p>
            <a:pPr marL="840758" indent="-420379" lvl="1">
              <a:lnSpc>
                <a:spcPts val="5451"/>
              </a:lnSpc>
              <a:buFont typeface="Arial"/>
              <a:buChar char="•"/>
            </a:pPr>
            <a:r>
              <a:rPr lang="en-US" sz="3894">
                <a:solidFill>
                  <a:srgbClr val="000000"/>
                </a:solidFill>
                <a:latin typeface="Helios"/>
              </a:rPr>
              <a:t>What is the overall churn rate of the company?</a:t>
            </a:r>
          </a:p>
          <a:p>
            <a:pPr marL="840758" indent="-420379" lvl="1">
              <a:lnSpc>
                <a:spcPts val="5451"/>
              </a:lnSpc>
              <a:buFont typeface="Arial"/>
              <a:buChar char="•"/>
            </a:pPr>
            <a:r>
              <a:rPr lang="en-US" sz="3894">
                <a:solidFill>
                  <a:srgbClr val="000000"/>
                </a:solidFill>
                <a:latin typeface="Helios"/>
              </a:rPr>
              <a:t>Which region has the highest representation?</a:t>
            </a:r>
          </a:p>
          <a:p>
            <a:pPr marL="840758" indent="-420379" lvl="1">
              <a:lnSpc>
                <a:spcPts val="5451"/>
              </a:lnSpc>
              <a:buFont typeface="Arial"/>
              <a:buChar char="•"/>
            </a:pPr>
            <a:r>
              <a:rPr lang="en-US" sz="3894">
                <a:solidFill>
                  <a:srgbClr val="000000"/>
                </a:solidFill>
                <a:latin typeface="Helios"/>
              </a:rPr>
              <a:t>Which tenure has the highest representation?</a:t>
            </a:r>
          </a:p>
          <a:p>
            <a:pPr marL="840758" indent="-420379" lvl="1">
              <a:lnSpc>
                <a:spcPts val="5451"/>
              </a:lnSpc>
              <a:buFont typeface="Arial"/>
              <a:buChar char="•"/>
            </a:pPr>
            <a:r>
              <a:rPr lang="en-US" sz="3894">
                <a:solidFill>
                  <a:srgbClr val="000000"/>
                </a:solidFill>
                <a:latin typeface="Helios"/>
              </a:rPr>
              <a:t>Does the length of tenure (months) affect the churn rate of customers?</a:t>
            </a:r>
          </a:p>
          <a:p>
            <a:pPr marL="840758" indent="-420379" lvl="1">
              <a:lnSpc>
                <a:spcPts val="5451"/>
              </a:lnSpc>
              <a:buFont typeface="Arial"/>
              <a:buChar char="•"/>
            </a:pPr>
            <a:r>
              <a:rPr lang="en-US" sz="3894">
                <a:solidFill>
                  <a:srgbClr val="000000"/>
                </a:solidFill>
                <a:latin typeface="Helios"/>
              </a:rPr>
              <a:t>Which Region has most clients churning?</a:t>
            </a:r>
          </a:p>
          <a:p>
            <a:pPr marL="840758" indent="-420379" lvl="1">
              <a:lnSpc>
                <a:spcPts val="5451"/>
              </a:lnSpc>
              <a:buFont typeface="Arial"/>
              <a:buChar char="•"/>
            </a:pPr>
            <a:r>
              <a:rPr lang="en-US" sz="3894">
                <a:solidFill>
                  <a:srgbClr val="000000"/>
                </a:solidFill>
                <a:latin typeface="Helios"/>
              </a:rPr>
              <a:t>Do client churn or not churn if active for 90 days (Regularity)?</a:t>
            </a:r>
          </a:p>
          <a:p>
            <a:pPr marL="840758" indent="-420379" lvl="1">
              <a:lnSpc>
                <a:spcPts val="5451"/>
              </a:lnSpc>
              <a:buFont typeface="Arial"/>
              <a:buChar char="•"/>
            </a:pPr>
            <a:r>
              <a:rPr lang="en-US" sz="3894">
                <a:solidFill>
                  <a:srgbClr val="000000"/>
                </a:solidFill>
                <a:latin typeface="Helios"/>
              </a:rPr>
              <a:t>What's the correlation between the various features?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E2A00CD9A5B049BF7A05BDC0C5FA43" ma:contentTypeVersion="12" ma:contentTypeDescription="Create a new document." ma:contentTypeScope="" ma:versionID="037da7d374c6ba1987895f45d26df402">
  <xsd:schema xmlns:xsd="http://www.w3.org/2001/XMLSchema" xmlns:xs="http://www.w3.org/2001/XMLSchema" xmlns:p="http://schemas.microsoft.com/office/2006/metadata/properties" xmlns:ns2="64c36e45-977e-4f6c-9e7d-e3452b55b61b" xmlns:ns3="1eacc7ef-f982-4533-903c-bc88a407edde" targetNamespace="http://schemas.microsoft.com/office/2006/metadata/properties" ma:root="true" ma:fieldsID="ea67cce2a82eade6b022e24a82a0dc08" ns2:_="" ns3:_="">
    <xsd:import namespace="64c36e45-977e-4f6c-9e7d-e3452b55b61b"/>
    <xsd:import namespace="1eacc7ef-f982-4533-903c-bc88a407ed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c36e45-977e-4f6c-9e7d-e3452b55b6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4b290ac-f6a5-40a7-add1-8d896f60da22"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acc7ef-f982-4533-903c-bc88a407edd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b770988-7b0c-46e4-bec2-70c79d9e8a73}" ma:internalName="TaxCatchAll" ma:showField="CatchAllData" ma:web="1eacc7ef-f982-4533-903c-bc88a407edde">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55B3AB-DB70-42EE-BE1D-8E8AF4664566}"/>
</file>

<file path=customXml/itemProps2.xml><?xml version="1.0" encoding="utf-8"?>
<ds:datastoreItem xmlns:ds="http://schemas.openxmlformats.org/officeDocument/2006/customXml" ds:itemID="{29423FBF-54EF-4105-BD6F-7CC0841B3E53}"/>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DAFmWTuxuqg</dc:identifier>
  <dcterms:modified xsi:type="dcterms:W3CDTF">2011-08-01T06:04:30Z</dcterms:modified>
  <cp:revision>1</cp:revision>
  <dc:title>Research Proposal Business Presentation in Black Purple Abstract Tech Style</dc:title>
</cp:coreProperties>
</file>